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7.xml" ContentType="application/vnd.ms-office.chart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72" r:id="rId5"/>
    <p:sldId id="283" r:id="rId6"/>
    <p:sldId id="259" r:id="rId7"/>
    <p:sldId id="278" r:id="rId8"/>
    <p:sldId id="285" r:id="rId9"/>
    <p:sldId id="286" r:id="rId10"/>
    <p:sldId id="287" r:id="rId11"/>
    <p:sldId id="288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8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ina\Documents\KYKLOFORIAKA\aggelikh\&#916;&#921;&#931;&#917;&#914;&#916;&#927;&#924;&#913;&#916;&#921;&#913;&#921;&#913;%20(&#922;-&#931;)_(11-22).01.21_&#933;.&#936;.&#916;.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ina\Documents\KYKLOFORIAKA\aggelikh\&#916;&#921;&#931;&#917;&#914;&#916;&#927;&#924;&#913;&#916;&#921;&#913;&#921;&#913;%20(&#922;-&#931;)_(11-22).01.21_&#933;.&#936;.&#916;.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na\Documents\KYKLOFORIAKA\&#917;&#914;&#916;&#927;&#924;&#913;&#916;&#921;&#913;&#921;&#913;&amp;&#917;&#932;&#919;&#931;&#921;&#913;_&#924;&#917;&#932;&#913;&#914;&#927;&#923;&#919;_&#931;&#919;&#924;&#917;&#921;&#913;_&#931;&#933;&#924;&#934;&#927;&#929;&#919;&#931;&#917;&#937;&#925;%20(&#922;-&#931;)_(&#928;&#917;-&#932;&#917;-&#932;20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2050629801582E-2"/>
          <c:y val="6.1757791342450276E-2"/>
          <c:w val="0.81431880963556369"/>
          <c:h val="0.83135488345606101"/>
        </c:manualLayout>
      </c:layout>
      <c:bar3DChart>
        <c:barDir val="col"/>
        <c:grouping val="clustered"/>
        <c:ser>
          <c:idx val="0"/>
          <c:order val="0"/>
          <c:tx>
            <c:strRef>
              <c:f>Λ.ΚΗΦΙΣΟΥ!$C$5</c:f>
              <c:strCache>
                <c:ptCount val="1"/>
                <c:pt idx="0">
                  <c:v>18/1/2021 - 22/1/2021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elete val="1"/>
          </c:dLbls>
          <c:cat>
            <c:strRef>
              <c:f>Λ.ΚΗΦΙΣΟΥ!$B$6:$B$10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Λ.ΚΗΦΙΣΟΥ!$C$6:$C$10</c:f>
              <c:numCache>
                <c:formatCode>0</c:formatCode>
                <c:ptCount val="5"/>
                <c:pt idx="0">
                  <c:v>131074.85889999996</c:v>
                </c:pt>
                <c:pt idx="1">
                  <c:v>131136.69320000001</c:v>
                </c:pt>
                <c:pt idx="2">
                  <c:v>130703.77710000002</c:v>
                </c:pt>
                <c:pt idx="3">
                  <c:v>134158.11359999998</c:v>
                </c:pt>
                <c:pt idx="4">
                  <c:v>135234.85879999996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85-4E7A-8701-26DBA47053C3}"/>
            </c:ext>
          </c:extLst>
        </c:ser>
        <c:ser>
          <c:idx val="1"/>
          <c:order val="1"/>
          <c:tx>
            <c:strRef>
              <c:f>Λ.ΚΗΦΙΣΟΥ!$D$5</c:f>
              <c:strCache>
                <c:ptCount val="1"/>
                <c:pt idx="0">
                  <c:v>25/1/2021 - 29/1/2021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elete val="1"/>
          </c:dLbls>
          <c:cat>
            <c:strRef>
              <c:f>Λ.ΚΗΦΙΣΟΥ!$B$6:$B$10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Λ.ΚΗΦΙΣΟΥ!$D$6:$D$10</c:f>
              <c:numCache>
                <c:formatCode>0</c:formatCode>
                <c:ptCount val="5"/>
                <c:pt idx="0">
                  <c:v>132453.48479999998</c:v>
                </c:pt>
                <c:pt idx="1">
                  <c:v>135015.33609999999</c:v>
                </c:pt>
                <c:pt idx="2">
                  <c:v>133896.48739999998</c:v>
                </c:pt>
                <c:pt idx="3">
                  <c:v>134769.81639999998</c:v>
                </c:pt>
                <c:pt idx="4">
                  <c:v>138927.41560000001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85-4E7A-8701-26DBA47053C3}"/>
            </c:ext>
          </c:extLst>
        </c:ser>
        <c:ser>
          <c:idx val="2"/>
          <c:order val="2"/>
          <c:tx>
            <c:strRef>
              <c:f>Λ.ΚΗΦΙΣΟΥ!$E$5</c:f>
              <c:strCache>
                <c:ptCount val="1"/>
                <c:pt idx="0">
                  <c:v>27/1/2020 - 31/1/2020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elete val="1"/>
          </c:dLbls>
          <c:val>
            <c:numRef>
              <c:f>Λ.ΚΗΦΙΣΟΥ!$E$6:$E$10</c:f>
              <c:numCache>
                <c:formatCode>0</c:formatCode>
                <c:ptCount val="5"/>
                <c:pt idx="0">
                  <c:v>129546.64970000002</c:v>
                </c:pt>
                <c:pt idx="1">
                  <c:v>132818.12599999999</c:v>
                </c:pt>
                <c:pt idx="2">
                  <c:v>133450.0085</c:v>
                </c:pt>
                <c:pt idx="3">
                  <c:v>133546.84159999996</c:v>
                </c:pt>
                <c:pt idx="4">
                  <c:v>130257.1905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85-4E7A-8701-26DBA47053C3}"/>
            </c:ext>
          </c:extLst>
        </c:ser>
        <c:dLbls>
          <c:showVal val="1"/>
        </c:dLbls>
        <c:shape val="box"/>
        <c:axId val="100604928"/>
        <c:axId val="100623104"/>
        <c:axId val="0"/>
      </c:bar3DChart>
      <c:catAx>
        <c:axId val="100604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623104"/>
        <c:crosses val="autoZero"/>
        <c:auto val="1"/>
        <c:lblAlgn val="ctr"/>
        <c:lblOffset val="100"/>
      </c:catAx>
      <c:valAx>
        <c:axId val="100623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6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18421835089939"/>
          <c:y val="0"/>
          <c:w val="0.64341505337586014"/>
          <c:h val="9.84806013903098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452625721284564E-2"/>
          <c:y val="9.2827386716222982E-2"/>
          <c:w val="0.7039118946256232"/>
          <c:h val="0.7679356537432992"/>
        </c:manualLayout>
      </c:layout>
      <c:lineChart>
        <c:grouping val="standard"/>
        <c:ser>
          <c:idx val="0"/>
          <c:order val="0"/>
          <c:tx>
            <c:strRef>
              <c:f>Λ.ΚΗΦΙΣΟΥ!$V$65:$V$66</c:f>
              <c:strCache>
                <c:ptCount val="2"/>
                <c:pt idx="0">
                  <c:v>ΤΕΤΑΡΤΗ</c:v>
                </c:pt>
                <c:pt idx="1">
                  <c:v>20/1/2021</c:v>
                </c:pt>
              </c:strCache>
            </c:strRef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Λ.ΚΗΦΙΣΟΥ!$V$67:$V$78</c:f>
              <c:numCache>
                <c:formatCode>0</c:formatCode>
                <c:ptCount val="12"/>
                <c:pt idx="0">
                  <c:v>5857.4394999999995</c:v>
                </c:pt>
                <c:pt idx="1">
                  <c:v>5809.4892999999993</c:v>
                </c:pt>
                <c:pt idx="2">
                  <c:v>5707.0350000000008</c:v>
                </c:pt>
                <c:pt idx="3">
                  <c:v>5282.8184000000001</c:v>
                </c:pt>
                <c:pt idx="4">
                  <c:v>5002.6850000000004</c:v>
                </c:pt>
                <c:pt idx="5">
                  <c:v>5000.7270000000017</c:v>
                </c:pt>
                <c:pt idx="6">
                  <c:v>4956.9139999999998</c:v>
                </c:pt>
                <c:pt idx="7">
                  <c:v>5563.6450000000004</c:v>
                </c:pt>
                <c:pt idx="8">
                  <c:v>4958.1304</c:v>
                </c:pt>
                <c:pt idx="9">
                  <c:v>5916.125500000001</c:v>
                </c:pt>
                <c:pt idx="10">
                  <c:v>5682.9779999999992</c:v>
                </c:pt>
                <c:pt idx="11">
                  <c:v>5463.8594000000003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3-4D5B-BC28-6CCFC6BD99EE}"/>
            </c:ext>
          </c:extLst>
        </c:ser>
        <c:ser>
          <c:idx val="1"/>
          <c:order val="1"/>
          <c:tx>
            <c:strRef>
              <c:f>Λ.ΚΗΦΙΣΟΥ!$W$65:$W$66</c:f>
              <c:strCache>
                <c:ptCount val="2"/>
                <c:pt idx="0">
                  <c:v>ΤΕΤΑΡΤΗ</c:v>
                </c:pt>
                <c:pt idx="1">
                  <c:v>27/1/2021</c:v>
                </c:pt>
              </c:strCache>
            </c:strRef>
          </c:tx>
          <c:spPr>
            <a:ln w="25400">
              <a:solidFill>
                <a:srgbClr val="FF99CC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Λ.ΚΗΦΙΣΟΥ!$W$67:$W$78</c:f>
              <c:numCache>
                <c:formatCode>0</c:formatCode>
                <c:ptCount val="12"/>
                <c:pt idx="0">
                  <c:v>6291.2236000000003</c:v>
                </c:pt>
                <c:pt idx="1">
                  <c:v>6728.9479999999994</c:v>
                </c:pt>
                <c:pt idx="2">
                  <c:v>6274.3610000000017</c:v>
                </c:pt>
                <c:pt idx="3">
                  <c:v>5345.335</c:v>
                </c:pt>
                <c:pt idx="4">
                  <c:v>5222.9766</c:v>
                </c:pt>
                <c:pt idx="5">
                  <c:v>5016.1710000000003</c:v>
                </c:pt>
                <c:pt idx="6">
                  <c:v>5116.4033000000009</c:v>
                </c:pt>
                <c:pt idx="7">
                  <c:v>5706.5015000000003</c:v>
                </c:pt>
                <c:pt idx="8">
                  <c:v>5731.6855000000005</c:v>
                </c:pt>
                <c:pt idx="9">
                  <c:v>5700.009</c:v>
                </c:pt>
                <c:pt idx="10">
                  <c:v>5167.2520000000004</c:v>
                </c:pt>
                <c:pt idx="11">
                  <c:v>5705.8164000000006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3-4D5B-BC28-6CCFC6BD99EE}"/>
            </c:ext>
          </c:extLst>
        </c:ser>
        <c:ser>
          <c:idx val="2"/>
          <c:order val="2"/>
          <c:tx>
            <c:strRef>
              <c:f>Λ.ΚΗΦΙΣΟΥ!$X$65:$X$66</c:f>
              <c:strCache>
                <c:ptCount val="2"/>
                <c:pt idx="0">
                  <c:v>ΤΕΤΑΡΤΗ</c:v>
                </c:pt>
                <c:pt idx="1">
                  <c:v>29/1/2020</c:v>
                </c:pt>
              </c:strCache>
            </c:strRef>
          </c:tx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Λ.ΚΗΦΙΣΟΥ!$X$67:$X$78</c:f>
              <c:numCache>
                <c:formatCode>0</c:formatCode>
                <c:ptCount val="12"/>
                <c:pt idx="0">
                  <c:v>6332.9589999999998</c:v>
                </c:pt>
                <c:pt idx="1">
                  <c:v>6299.5806000000002</c:v>
                </c:pt>
                <c:pt idx="2">
                  <c:v>5903.5460000000003</c:v>
                </c:pt>
                <c:pt idx="3">
                  <c:v>5736.9640000000009</c:v>
                </c:pt>
                <c:pt idx="4">
                  <c:v>5652.424</c:v>
                </c:pt>
                <c:pt idx="5">
                  <c:v>5733.268</c:v>
                </c:pt>
                <c:pt idx="6">
                  <c:v>5620.0530000000008</c:v>
                </c:pt>
                <c:pt idx="7">
                  <c:v>5867.7227000000003</c:v>
                </c:pt>
                <c:pt idx="8">
                  <c:v>5996.143</c:v>
                </c:pt>
                <c:pt idx="9">
                  <c:v>5548.1025000000009</c:v>
                </c:pt>
                <c:pt idx="10">
                  <c:v>5210.2197000000006</c:v>
                </c:pt>
                <c:pt idx="11">
                  <c:v>5506.0244000000002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3-4D5B-BC28-6CCFC6BD99EE}"/>
            </c:ext>
          </c:extLst>
        </c:ser>
        <c:dLbls/>
        <c:marker val="1"/>
        <c:axId val="103679488"/>
        <c:axId val="103681024"/>
      </c:lineChart>
      <c:catAx>
        <c:axId val="103679488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681024"/>
        <c:crosses val="autoZero"/>
        <c:auto val="1"/>
        <c:lblAlgn val="ctr"/>
        <c:lblOffset val="100"/>
        <c:tickLblSkip val="1"/>
        <c:tickMarkSkip val="1"/>
      </c:catAx>
      <c:valAx>
        <c:axId val="1036810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679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584859121525463"/>
          <c:y val="0.42194270020044972"/>
          <c:w val="0.15440770957847144"/>
          <c:h val="0.195502840625934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79786582299316E-2"/>
          <c:y val="9.3617215793749584E-2"/>
          <c:w val="0.71161178826476967"/>
          <c:h val="0.76595903831249668"/>
        </c:manualLayout>
      </c:layout>
      <c:lineChart>
        <c:grouping val="standard"/>
        <c:ser>
          <c:idx val="0"/>
          <c:order val="0"/>
          <c:tx>
            <c:strRef>
              <c:f>Λ.ΚΗΦΙΣΟΥ!$Y$65:$Y$66</c:f>
              <c:strCache>
                <c:ptCount val="2"/>
                <c:pt idx="0">
                  <c:v>ΠΕΜΠΤΗ</c:v>
                </c:pt>
                <c:pt idx="1">
                  <c:v>21/1/2021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Λ.ΚΗΦΙΣΟΥ!$Y$67:$Y$78</c:f>
              <c:numCache>
                <c:formatCode>0</c:formatCode>
                <c:ptCount val="12"/>
                <c:pt idx="0">
                  <c:v>6005.8564000000015</c:v>
                </c:pt>
                <c:pt idx="1">
                  <c:v>6150.6290000000017</c:v>
                </c:pt>
                <c:pt idx="2">
                  <c:v>5706.3060000000014</c:v>
                </c:pt>
                <c:pt idx="3">
                  <c:v>5213.3657000000003</c:v>
                </c:pt>
                <c:pt idx="4">
                  <c:v>5215.4756000000007</c:v>
                </c:pt>
                <c:pt idx="5">
                  <c:v>5093.8832999999995</c:v>
                </c:pt>
                <c:pt idx="6">
                  <c:v>5019.1786999999995</c:v>
                </c:pt>
                <c:pt idx="7">
                  <c:v>5749.1934000000001</c:v>
                </c:pt>
                <c:pt idx="8">
                  <c:v>5690.0605000000005</c:v>
                </c:pt>
                <c:pt idx="9">
                  <c:v>5730.9565000000002</c:v>
                </c:pt>
                <c:pt idx="10">
                  <c:v>5647.491</c:v>
                </c:pt>
                <c:pt idx="11">
                  <c:v>5476.4052999999994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8-4114-AA02-85DBADB70F02}"/>
            </c:ext>
          </c:extLst>
        </c:ser>
        <c:ser>
          <c:idx val="1"/>
          <c:order val="1"/>
          <c:tx>
            <c:strRef>
              <c:f>Λ.ΚΗΦΙΣΟΥ!$Z$65:$Z$66</c:f>
              <c:strCache>
                <c:ptCount val="2"/>
                <c:pt idx="0">
                  <c:v>ΠΕΜΠΤΗ</c:v>
                </c:pt>
                <c:pt idx="1">
                  <c:v>28/1/2021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Λ.ΚΗΦΙΣΟΥ!$Z$67:$Z$78</c:f>
              <c:numCache>
                <c:formatCode>0</c:formatCode>
                <c:ptCount val="12"/>
                <c:pt idx="0">
                  <c:v>6305.7074999999995</c:v>
                </c:pt>
                <c:pt idx="1">
                  <c:v>5684.4610000000002</c:v>
                </c:pt>
                <c:pt idx="2">
                  <c:v>6127.1504000000004</c:v>
                </c:pt>
                <c:pt idx="3">
                  <c:v>5297.0869999999995</c:v>
                </c:pt>
                <c:pt idx="4">
                  <c:v>5372.6772000000001</c:v>
                </c:pt>
                <c:pt idx="5">
                  <c:v>5519.875</c:v>
                </c:pt>
                <c:pt idx="6">
                  <c:v>5458.9766</c:v>
                </c:pt>
                <c:pt idx="7">
                  <c:v>5759.54</c:v>
                </c:pt>
                <c:pt idx="8">
                  <c:v>5757.5664000000006</c:v>
                </c:pt>
                <c:pt idx="9">
                  <c:v>6066.7029999999995</c:v>
                </c:pt>
                <c:pt idx="10">
                  <c:v>5613.2572999999993</c:v>
                </c:pt>
                <c:pt idx="11">
                  <c:v>5554.6743000000015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D8-4114-AA02-85DBADB70F02}"/>
            </c:ext>
          </c:extLst>
        </c:ser>
        <c:ser>
          <c:idx val="2"/>
          <c:order val="2"/>
          <c:tx>
            <c:strRef>
              <c:f>Λ.ΚΗΦΙΣΟΥ!$AA$65:$AA$66</c:f>
              <c:strCache>
                <c:ptCount val="2"/>
                <c:pt idx="0">
                  <c:v>ΠΕΜΠΤΗ</c:v>
                </c:pt>
                <c:pt idx="1">
                  <c:v>30/1/2020</c:v>
                </c:pt>
              </c:strCache>
            </c:strRef>
          </c:tx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Λ.ΚΗΦΙΣΟΥ!$AA$67:$AA$78</c:f>
              <c:numCache>
                <c:formatCode>0</c:formatCode>
                <c:ptCount val="12"/>
                <c:pt idx="0">
                  <c:v>5987.5890000000009</c:v>
                </c:pt>
                <c:pt idx="1">
                  <c:v>6526.7690000000002</c:v>
                </c:pt>
                <c:pt idx="2">
                  <c:v>6255.9345999999996</c:v>
                </c:pt>
                <c:pt idx="3">
                  <c:v>5626.3145000000004</c:v>
                </c:pt>
                <c:pt idx="4">
                  <c:v>5081.8373999999994</c:v>
                </c:pt>
                <c:pt idx="5">
                  <c:v>5199.0479999999998</c:v>
                </c:pt>
                <c:pt idx="6">
                  <c:v>5883.7006999999994</c:v>
                </c:pt>
                <c:pt idx="7">
                  <c:v>6110.0957000000008</c:v>
                </c:pt>
                <c:pt idx="8">
                  <c:v>6015.0615000000007</c:v>
                </c:pt>
                <c:pt idx="9">
                  <c:v>6257.7417000000014</c:v>
                </c:pt>
                <c:pt idx="10">
                  <c:v>6045.7729999999992</c:v>
                </c:pt>
                <c:pt idx="11">
                  <c:v>5548.2563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D8-4114-AA02-85DBADB70F02}"/>
            </c:ext>
          </c:extLst>
        </c:ser>
        <c:dLbls/>
        <c:marker val="1"/>
        <c:axId val="103733504"/>
        <c:axId val="103550976"/>
      </c:lineChart>
      <c:catAx>
        <c:axId val="103733504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550976"/>
        <c:crosses val="autoZero"/>
        <c:auto val="1"/>
        <c:lblAlgn val="ctr"/>
        <c:lblOffset val="100"/>
        <c:tickLblSkip val="1"/>
        <c:tickMarkSkip val="1"/>
      </c:catAx>
      <c:valAx>
        <c:axId val="1035509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733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400892864222772"/>
          <c:y val="0.42127748925001396"/>
          <c:w val="0.15202416918429013"/>
          <c:h val="0.197166694588708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338345632646986E-2"/>
          <c:y val="9.4017486384408336E-2"/>
          <c:w val="0.70260286815577466"/>
          <c:h val="0.76496045740041341"/>
        </c:manualLayout>
      </c:layout>
      <c:lineChart>
        <c:grouping val="standard"/>
        <c:ser>
          <c:idx val="0"/>
          <c:order val="0"/>
          <c:tx>
            <c:strRef>
              <c:f>Λ.ΚΗΦΙΣΟΥ!$AB$65:$AB$66</c:f>
              <c:strCache>
                <c:ptCount val="2"/>
                <c:pt idx="0">
                  <c:v>ΠΑΡΑΣΚΕΥΗ</c:v>
                </c:pt>
                <c:pt idx="1">
                  <c:v>22/1/2021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Λ.ΚΗΦΙΣΟΥ!$AB$67:$AB$78</c:f>
              <c:numCache>
                <c:formatCode>0</c:formatCode>
                <c:ptCount val="12"/>
                <c:pt idx="0">
                  <c:v>5865.8450000000003</c:v>
                </c:pt>
                <c:pt idx="1">
                  <c:v>6254.2739999999994</c:v>
                </c:pt>
                <c:pt idx="2">
                  <c:v>5473.2646000000004</c:v>
                </c:pt>
                <c:pt idx="3">
                  <c:v>5253.4345999999996</c:v>
                </c:pt>
                <c:pt idx="4">
                  <c:v>5214.9774999999991</c:v>
                </c:pt>
                <c:pt idx="5">
                  <c:v>5177.607</c:v>
                </c:pt>
                <c:pt idx="6">
                  <c:v>5133.7040000000006</c:v>
                </c:pt>
                <c:pt idx="7">
                  <c:v>4974.5940000000001</c:v>
                </c:pt>
                <c:pt idx="8">
                  <c:v>5181.4995000000008</c:v>
                </c:pt>
                <c:pt idx="9">
                  <c:v>5439.2065000000002</c:v>
                </c:pt>
                <c:pt idx="10">
                  <c:v>5656.8490000000002</c:v>
                </c:pt>
                <c:pt idx="11">
                  <c:v>5670.4679999999998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4-49C6-9105-09CAF94EC253}"/>
            </c:ext>
          </c:extLst>
        </c:ser>
        <c:ser>
          <c:idx val="1"/>
          <c:order val="1"/>
          <c:tx>
            <c:strRef>
              <c:f>Λ.ΚΗΦΙΣΟΥ!$AC$65:$AC$66</c:f>
              <c:strCache>
                <c:ptCount val="2"/>
                <c:pt idx="0">
                  <c:v>ΠΑΡΑΣΚΕΥΗ</c:v>
                </c:pt>
                <c:pt idx="1">
                  <c:v>29/1/2021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Λ.ΚΗΦΙΣΟΥ!$AC$67:$AC$78</c:f>
              <c:numCache>
                <c:formatCode>0</c:formatCode>
                <c:ptCount val="12"/>
                <c:pt idx="0">
                  <c:v>6208.2676000000001</c:v>
                </c:pt>
                <c:pt idx="1">
                  <c:v>6779.7910000000002</c:v>
                </c:pt>
                <c:pt idx="2">
                  <c:v>5833.6914000000006</c:v>
                </c:pt>
                <c:pt idx="3">
                  <c:v>5614.6260000000011</c:v>
                </c:pt>
                <c:pt idx="4">
                  <c:v>5596.2607000000016</c:v>
                </c:pt>
                <c:pt idx="5">
                  <c:v>5513.4859999999999</c:v>
                </c:pt>
                <c:pt idx="6">
                  <c:v>5415.71</c:v>
                </c:pt>
                <c:pt idx="7">
                  <c:v>5690.1313</c:v>
                </c:pt>
                <c:pt idx="8">
                  <c:v>5693.7580000000007</c:v>
                </c:pt>
                <c:pt idx="9">
                  <c:v>5677.0873999999994</c:v>
                </c:pt>
                <c:pt idx="10">
                  <c:v>5613.2572999999993</c:v>
                </c:pt>
                <c:pt idx="11">
                  <c:v>5554.6743000000015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94-49C6-9105-09CAF94EC253}"/>
            </c:ext>
          </c:extLst>
        </c:ser>
        <c:ser>
          <c:idx val="2"/>
          <c:order val="2"/>
          <c:tx>
            <c:strRef>
              <c:f>Λ.ΚΗΦΙΣΟΥ!$AD$65:$AD$66</c:f>
              <c:strCache>
                <c:ptCount val="2"/>
                <c:pt idx="0">
                  <c:v>ΠΑΡΑΣΚΕΥΗ</c:v>
                </c:pt>
                <c:pt idx="1">
                  <c:v>31/1/2020</c:v>
                </c:pt>
              </c:strCache>
            </c:strRef>
          </c:tx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Λ.ΚΗΦΙΣΟΥ!$AD$67:$AD$78</c:f>
              <c:numCache>
                <c:formatCode>0</c:formatCode>
                <c:ptCount val="12"/>
                <c:pt idx="0">
                  <c:v>6310.8390000000009</c:v>
                </c:pt>
                <c:pt idx="1">
                  <c:v>6191.4517000000005</c:v>
                </c:pt>
                <c:pt idx="2">
                  <c:v>5471.0937999999996</c:v>
                </c:pt>
                <c:pt idx="3">
                  <c:v>5431.6875</c:v>
                </c:pt>
                <c:pt idx="4">
                  <c:v>4771.7475999999997</c:v>
                </c:pt>
                <c:pt idx="5">
                  <c:v>5996.4370000000008</c:v>
                </c:pt>
                <c:pt idx="6">
                  <c:v>5999.1367</c:v>
                </c:pt>
                <c:pt idx="7">
                  <c:v>6187.8369999999995</c:v>
                </c:pt>
                <c:pt idx="8">
                  <c:v>6150.0317000000005</c:v>
                </c:pt>
                <c:pt idx="9">
                  <c:v>6149.9146000000001</c:v>
                </c:pt>
                <c:pt idx="10">
                  <c:v>5554.2363000000014</c:v>
                </c:pt>
                <c:pt idx="11">
                  <c:v>5383.8726000000015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94-49C6-9105-09CAF94EC253}"/>
            </c:ext>
          </c:extLst>
        </c:ser>
        <c:dLbls/>
        <c:marker val="1"/>
        <c:axId val="103574528"/>
        <c:axId val="103592704"/>
      </c:lineChart>
      <c:catAx>
        <c:axId val="103574528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592704"/>
        <c:crosses val="autoZero"/>
        <c:auto val="1"/>
        <c:lblAlgn val="ctr"/>
        <c:lblOffset val="100"/>
        <c:tickLblSkip val="1"/>
        <c:tickMarkSkip val="1"/>
      </c:catAx>
      <c:valAx>
        <c:axId val="1035927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574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438740554656383"/>
          <c:y val="0.41880521345088284"/>
          <c:w val="0.14210178960921183"/>
          <c:h val="0.198009287300625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4.6555019485821629E-2"/>
          <c:y val="9.4017486384408336E-2"/>
          <c:w val="0.71880950086108608"/>
          <c:h val="0.76496045740041341"/>
        </c:manualLayout>
      </c:layout>
      <c:lineChart>
        <c:grouping val="standard"/>
        <c:ser>
          <c:idx val="0"/>
          <c:order val="0"/>
          <c:tx>
            <c:strRef>
              <c:f>ΒΑΣ.ΣΟΦΙΑΣ!$P$4:$P$5</c:f>
              <c:strCache>
                <c:ptCount val="2"/>
                <c:pt idx="1">
                  <c:v>18/1/2021</c:v>
                </c:pt>
              </c:strCache>
            </c:strRef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ΒΑΣ.ΣΟΦΙΑΣ!$P$6:$P$17</c:f>
              <c:numCache>
                <c:formatCode>0</c:formatCode>
                <c:ptCount val="12"/>
                <c:pt idx="0">
                  <c:v>1451.9469000000001</c:v>
                </c:pt>
                <c:pt idx="1">
                  <c:v>1563.4467000000002</c:v>
                </c:pt>
                <c:pt idx="2">
                  <c:v>1354.5629999999999</c:v>
                </c:pt>
                <c:pt idx="3">
                  <c:v>1284.8867</c:v>
                </c:pt>
                <c:pt idx="4">
                  <c:v>1209.5880999999999</c:v>
                </c:pt>
                <c:pt idx="5">
                  <c:v>1322.8937999999998</c:v>
                </c:pt>
                <c:pt idx="6">
                  <c:v>1264.7439999999999</c:v>
                </c:pt>
                <c:pt idx="7">
                  <c:v>1492.0022999999999</c:v>
                </c:pt>
                <c:pt idx="8">
                  <c:v>1357.1273999999999</c:v>
                </c:pt>
                <c:pt idx="9">
                  <c:v>1410.8225</c:v>
                </c:pt>
                <c:pt idx="10">
                  <c:v>1407.4761000000001</c:v>
                </c:pt>
                <c:pt idx="11">
                  <c:v>1337.7746999999999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0F-432D-825F-B535857A67DA}"/>
            </c:ext>
          </c:extLst>
        </c:ser>
        <c:ser>
          <c:idx val="1"/>
          <c:order val="1"/>
          <c:tx>
            <c:strRef>
              <c:f>ΒΑΣ.ΣΟΦΙΑΣ!$Q$4:$Q$5</c:f>
              <c:strCache>
                <c:ptCount val="2"/>
                <c:pt idx="0">
                  <c:v>ΔΕΥΤΕΡΑ</c:v>
                </c:pt>
                <c:pt idx="1">
                  <c:v>25/1/2021</c:v>
                </c:pt>
              </c:strCache>
            </c:strRef>
          </c:tx>
          <c:spPr>
            <a:ln w="2540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ΒΑΣ.ΣΟΦΙΑΣ!$Q$6:$Q$17</c:f>
              <c:numCache>
                <c:formatCode>0</c:formatCode>
                <c:ptCount val="12"/>
                <c:pt idx="0">
                  <c:v>1359.1717999999998</c:v>
                </c:pt>
                <c:pt idx="1">
                  <c:v>1549.4711</c:v>
                </c:pt>
                <c:pt idx="2">
                  <c:v>1323.1245999999999</c:v>
                </c:pt>
                <c:pt idx="3">
                  <c:v>1213.2671</c:v>
                </c:pt>
                <c:pt idx="4">
                  <c:v>1210.2477000000001</c:v>
                </c:pt>
                <c:pt idx="5">
                  <c:v>1262.8285000000001</c:v>
                </c:pt>
                <c:pt idx="6">
                  <c:v>1315.9542999999999</c:v>
                </c:pt>
                <c:pt idx="7">
                  <c:v>1435.8960999999999</c:v>
                </c:pt>
                <c:pt idx="8">
                  <c:v>1339.4549999999999</c:v>
                </c:pt>
                <c:pt idx="9">
                  <c:v>1156.04</c:v>
                </c:pt>
                <c:pt idx="10">
                  <c:v>1430.5711999999999</c:v>
                </c:pt>
                <c:pt idx="11">
                  <c:v>1415.8635999999999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0F-432D-825F-B535857A67DA}"/>
            </c:ext>
          </c:extLst>
        </c:ser>
        <c:ser>
          <c:idx val="2"/>
          <c:order val="2"/>
          <c:tx>
            <c:strRef>
              <c:f>ΒΑΣ.ΣΟΦΙΑΣ!$R$4:$R$5</c:f>
              <c:strCache>
                <c:ptCount val="2"/>
                <c:pt idx="0">
                  <c:v>ΔΕΥΤΕΡΑ</c:v>
                </c:pt>
                <c:pt idx="1">
                  <c:v>27/1/2020</c:v>
                </c:pt>
              </c:strCache>
            </c:strRef>
          </c:tx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ΒΑΣ.ΣΟΦΙΑΣ!$R$6:$R$17</c:f>
              <c:numCache>
                <c:formatCode>0</c:formatCode>
                <c:ptCount val="12"/>
                <c:pt idx="0">
                  <c:v>1409.6941999999997</c:v>
                </c:pt>
                <c:pt idx="1">
                  <c:v>1548.8931999999998</c:v>
                </c:pt>
                <c:pt idx="2">
                  <c:v>1458.4032999999999</c:v>
                </c:pt>
                <c:pt idx="3">
                  <c:v>1248.4371000000001</c:v>
                </c:pt>
                <c:pt idx="4">
                  <c:v>1267.3496</c:v>
                </c:pt>
                <c:pt idx="5">
                  <c:v>1194.4100000000001</c:v>
                </c:pt>
                <c:pt idx="6">
                  <c:v>1399.7596000000001</c:v>
                </c:pt>
                <c:pt idx="7">
                  <c:v>1371.2721999999999</c:v>
                </c:pt>
                <c:pt idx="8">
                  <c:v>1462.5242999999998</c:v>
                </c:pt>
                <c:pt idx="9">
                  <c:v>1527.5672999999999</c:v>
                </c:pt>
                <c:pt idx="10">
                  <c:v>1489.0264999999999</c:v>
                </c:pt>
                <c:pt idx="11">
                  <c:v>1445.5354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0F-432D-825F-B535857A67DA}"/>
            </c:ext>
          </c:extLst>
        </c:ser>
        <c:dLbls/>
        <c:marker val="1"/>
        <c:axId val="103850368"/>
        <c:axId val="103851904"/>
      </c:lineChart>
      <c:catAx>
        <c:axId val="103850368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851904"/>
        <c:crosses val="autoZero"/>
        <c:auto val="1"/>
        <c:lblAlgn val="ctr"/>
        <c:lblOffset val="100"/>
        <c:tickLblSkip val="1"/>
        <c:tickMarkSkip val="1"/>
      </c:catAx>
      <c:valAx>
        <c:axId val="1038519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850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584866835779621"/>
          <c:y val="0.41880521345088284"/>
          <c:w val="0.1413828559891552"/>
          <c:h val="0.1980092873006259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4.6641791044776115E-2"/>
          <c:y val="9.3220338983050891E-2"/>
          <c:w val="0.7425373134328358"/>
          <c:h val="0.76694915254237306"/>
        </c:manualLayout>
      </c:layout>
      <c:lineChart>
        <c:grouping val="standard"/>
        <c:ser>
          <c:idx val="0"/>
          <c:order val="0"/>
          <c:tx>
            <c:strRef>
              <c:f>ΒΑΣ.ΣΟΦΙΑΣ!$S$4:$S$5</c:f>
              <c:strCache>
                <c:ptCount val="2"/>
                <c:pt idx="0">
                  <c:v>ΔΕΥΤΕΡΑ</c:v>
                </c:pt>
                <c:pt idx="1">
                  <c:v>19/1/2021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ΒΑΣ.ΣΟΦΙΑΣ!$S$6:$S$17</c:f>
              <c:numCache>
                <c:formatCode>0</c:formatCode>
                <c:ptCount val="12"/>
                <c:pt idx="0">
                  <c:v>1271.9437</c:v>
                </c:pt>
                <c:pt idx="1">
                  <c:v>1488.6148999999998</c:v>
                </c:pt>
                <c:pt idx="2">
                  <c:v>1250.4366000000002</c:v>
                </c:pt>
                <c:pt idx="3">
                  <c:v>1143.8139999999999</c:v>
                </c:pt>
                <c:pt idx="4">
                  <c:v>1217.5148999999999</c:v>
                </c:pt>
                <c:pt idx="5">
                  <c:v>1221.1192999999998</c:v>
                </c:pt>
                <c:pt idx="6">
                  <c:v>1299.2512999999999</c:v>
                </c:pt>
                <c:pt idx="7">
                  <c:v>1289.4978000000001</c:v>
                </c:pt>
                <c:pt idx="8">
                  <c:v>1334.501</c:v>
                </c:pt>
                <c:pt idx="9">
                  <c:v>1304.8229999999999</c:v>
                </c:pt>
                <c:pt idx="10">
                  <c:v>1231.6885</c:v>
                </c:pt>
                <c:pt idx="11">
                  <c:v>1128.3126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27-4B50-84F0-04C4CA0C5895}"/>
            </c:ext>
          </c:extLst>
        </c:ser>
        <c:ser>
          <c:idx val="1"/>
          <c:order val="1"/>
          <c:tx>
            <c:strRef>
              <c:f>ΒΑΣ.ΣΟΦΙΑΣ!$T$4:$T$5</c:f>
              <c:strCache>
                <c:ptCount val="2"/>
                <c:pt idx="0">
                  <c:v>ΤΡΙΤΗ</c:v>
                </c:pt>
                <c:pt idx="1">
                  <c:v>26/1/2021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ΒΑΣ.ΣΟΦΙΑΣ!$T$6:$T$17</c:f>
              <c:numCache>
                <c:formatCode>0</c:formatCode>
                <c:ptCount val="12"/>
                <c:pt idx="0">
                  <c:v>1327.7897</c:v>
                </c:pt>
                <c:pt idx="1">
                  <c:v>1416.9408000000001</c:v>
                </c:pt>
                <c:pt idx="2">
                  <c:v>1348.0780999999999</c:v>
                </c:pt>
                <c:pt idx="3">
                  <c:v>1280.749</c:v>
                </c:pt>
                <c:pt idx="4">
                  <c:v>1208.0189</c:v>
                </c:pt>
                <c:pt idx="5">
                  <c:v>1321.556</c:v>
                </c:pt>
                <c:pt idx="6">
                  <c:v>1310.8558</c:v>
                </c:pt>
                <c:pt idx="7">
                  <c:v>1422.8925999999999</c:v>
                </c:pt>
                <c:pt idx="8">
                  <c:v>1386.2741999999998</c:v>
                </c:pt>
                <c:pt idx="9">
                  <c:v>1334.1296</c:v>
                </c:pt>
                <c:pt idx="10">
                  <c:v>1417.8557000000001</c:v>
                </c:pt>
                <c:pt idx="11">
                  <c:v>1293.1813999999997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27-4B50-84F0-04C4CA0C5895}"/>
            </c:ext>
          </c:extLst>
        </c:ser>
        <c:ser>
          <c:idx val="2"/>
          <c:order val="2"/>
          <c:tx>
            <c:strRef>
              <c:f>ΒΑΣ.ΣΟΦΙΑΣ!$U$4:$U$5</c:f>
              <c:strCache>
                <c:ptCount val="2"/>
                <c:pt idx="0">
                  <c:v>ΤΡΙΤΗ</c:v>
                </c:pt>
                <c:pt idx="1">
                  <c:v>28/1/2020</c:v>
                </c:pt>
              </c:strCache>
            </c:strRef>
          </c:tx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ΒΑΣ.ΣΟΦΙΑΣ!$U$6:$U$17</c:f>
              <c:numCache>
                <c:formatCode>0</c:formatCode>
                <c:ptCount val="12"/>
                <c:pt idx="0">
                  <c:v>1453.4572000000001</c:v>
                </c:pt>
                <c:pt idx="1">
                  <c:v>1544.7492999999999</c:v>
                </c:pt>
                <c:pt idx="2">
                  <c:v>1536.3203999999998</c:v>
                </c:pt>
                <c:pt idx="3">
                  <c:v>1287.4768000000001</c:v>
                </c:pt>
                <c:pt idx="4">
                  <c:v>1350.5513999999998</c:v>
                </c:pt>
                <c:pt idx="5">
                  <c:v>1314.8039999999999</c:v>
                </c:pt>
                <c:pt idx="6">
                  <c:v>1353.1347999999998</c:v>
                </c:pt>
                <c:pt idx="7">
                  <c:v>1332.1306999999999</c:v>
                </c:pt>
                <c:pt idx="8">
                  <c:v>1446.5581</c:v>
                </c:pt>
                <c:pt idx="9">
                  <c:v>1385.1232999999997</c:v>
                </c:pt>
                <c:pt idx="10">
                  <c:v>1295.2472</c:v>
                </c:pt>
                <c:pt idx="11">
                  <c:v>1262.8872999999999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27-4B50-84F0-04C4CA0C5895}"/>
            </c:ext>
          </c:extLst>
        </c:ser>
        <c:dLbls/>
        <c:marker val="1"/>
        <c:axId val="107558016"/>
        <c:axId val="107559552"/>
      </c:lineChart>
      <c:catAx>
        <c:axId val="107558016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7559552"/>
        <c:crosses val="autoZero"/>
        <c:auto val="1"/>
        <c:lblAlgn val="ctr"/>
        <c:lblOffset val="100"/>
        <c:tickLblSkip val="1"/>
        <c:tickMarkSkip val="1"/>
      </c:catAx>
      <c:valAx>
        <c:axId val="1075595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7558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970149253731361"/>
          <c:y val="0.41949152542372875"/>
          <c:w val="0.15501011921702562"/>
          <c:h val="0.1963312424929935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4.6641791044776115E-2"/>
          <c:y val="9.3220338983050891E-2"/>
          <c:w val="0.71828358208955223"/>
          <c:h val="0.76694915254237306"/>
        </c:manualLayout>
      </c:layout>
      <c:lineChart>
        <c:grouping val="standard"/>
        <c:ser>
          <c:idx val="0"/>
          <c:order val="0"/>
          <c:tx>
            <c:strRef>
              <c:f>ΒΑΣ.ΣΟΦΙΑΣ!$V$4:$V$5</c:f>
              <c:strCache>
                <c:ptCount val="2"/>
                <c:pt idx="0">
                  <c:v>ΤΡΙΤΗ</c:v>
                </c:pt>
                <c:pt idx="1">
                  <c:v>20/1/2021</c:v>
                </c:pt>
              </c:strCache>
            </c:strRef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ΒΑΣ.ΣΟΦΙΑΣ!$V$6:$V$17</c:f>
              <c:numCache>
                <c:formatCode>0</c:formatCode>
                <c:ptCount val="12"/>
                <c:pt idx="0">
                  <c:v>1324.2051000000001</c:v>
                </c:pt>
                <c:pt idx="1">
                  <c:v>1400.8209999999999</c:v>
                </c:pt>
                <c:pt idx="2">
                  <c:v>1242.125</c:v>
                </c:pt>
                <c:pt idx="3">
                  <c:v>1231.2566000000002</c:v>
                </c:pt>
                <c:pt idx="4">
                  <c:v>1161.8175000000001</c:v>
                </c:pt>
                <c:pt idx="5">
                  <c:v>1233.7898</c:v>
                </c:pt>
                <c:pt idx="6">
                  <c:v>1317.6183999999998</c:v>
                </c:pt>
                <c:pt idx="7">
                  <c:v>1292.6880999999998</c:v>
                </c:pt>
                <c:pt idx="8">
                  <c:v>1392.7898</c:v>
                </c:pt>
                <c:pt idx="9">
                  <c:v>1168.489</c:v>
                </c:pt>
                <c:pt idx="10">
                  <c:v>1006.8207</c:v>
                </c:pt>
                <c:pt idx="11">
                  <c:v>909.35299999999972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A6-4F72-824C-C44971C908E4}"/>
            </c:ext>
          </c:extLst>
        </c:ser>
        <c:ser>
          <c:idx val="1"/>
          <c:order val="1"/>
          <c:tx>
            <c:strRef>
              <c:f>ΒΑΣ.ΣΟΦΙΑΣ!$W$4:$W$5</c:f>
              <c:strCache>
                <c:ptCount val="2"/>
                <c:pt idx="0">
                  <c:v>ΤΕΤΑΡΤΗ</c:v>
                </c:pt>
                <c:pt idx="1">
                  <c:v>27/1/2021</c:v>
                </c:pt>
              </c:strCache>
            </c:strRef>
          </c:tx>
          <c:spPr>
            <a:ln w="25400">
              <a:solidFill>
                <a:srgbClr val="FF99CC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ΒΑΣ.ΣΟΦΙΑΣ!$W$6:$W$17</c:f>
              <c:numCache>
                <c:formatCode>0</c:formatCode>
                <c:ptCount val="12"/>
                <c:pt idx="0">
                  <c:v>1328.4984999999999</c:v>
                </c:pt>
                <c:pt idx="1">
                  <c:v>1492.2365000000002</c:v>
                </c:pt>
                <c:pt idx="2">
                  <c:v>1373.6539999999998</c:v>
                </c:pt>
                <c:pt idx="3">
                  <c:v>1202.3157000000001</c:v>
                </c:pt>
                <c:pt idx="4">
                  <c:v>1267.6629999999998</c:v>
                </c:pt>
                <c:pt idx="5">
                  <c:v>1044.1829999999998</c:v>
                </c:pt>
                <c:pt idx="6">
                  <c:v>943.80395999999996</c:v>
                </c:pt>
                <c:pt idx="7">
                  <c:v>1265.895</c:v>
                </c:pt>
                <c:pt idx="8">
                  <c:v>1374.6317999999999</c:v>
                </c:pt>
                <c:pt idx="9">
                  <c:v>1421.6122999999998</c:v>
                </c:pt>
                <c:pt idx="10">
                  <c:v>1379.5498</c:v>
                </c:pt>
                <c:pt idx="11">
                  <c:v>1329.4692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A6-4F72-824C-C44971C908E4}"/>
            </c:ext>
          </c:extLst>
        </c:ser>
        <c:ser>
          <c:idx val="2"/>
          <c:order val="2"/>
          <c:tx>
            <c:strRef>
              <c:f>ΒΑΣ.ΣΟΦΙΑΣ!$X$4:$X$5</c:f>
              <c:strCache>
                <c:ptCount val="2"/>
                <c:pt idx="0">
                  <c:v>ΤΕΤΑΡΤΗ</c:v>
                </c:pt>
                <c:pt idx="1">
                  <c:v>29/1/2020</c:v>
                </c:pt>
              </c:strCache>
            </c:strRef>
          </c:tx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ΒΑΣ.ΣΟΦΙΑΣ!$X$6:$X$17</c:f>
              <c:numCache>
                <c:formatCode>0</c:formatCode>
                <c:ptCount val="12"/>
                <c:pt idx="0">
                  <c:v>1430.4060000000002</c:v>
                </c:pt>
                <c:pt idx="1">
                  <c:v>1623.9530999999999</c:v>
                </c:pt>
                <c:pt idx="2">
                  <c:v>1316.4349</c:v>
                </c:pt>
                <c:pt idx="3">
                  <c:v>1216.0246999999999</c:v>
                </c:pt>
                <c:pt idx="4">
                  <c:v>1272.8238999999999</c:v>
                </c:pt>
                <c:pt idx="5">
                  <c:v>1171.0615</c:v>
                </c:pt>
                <c:pt idx="6">
                  <c:v>1129.3498999999999</c:v>
                </c:pt>
                <c:pt idx="7">
                  <c:v>1107.6587999999999</c:v>
                </c:pt>
                <c:pt idx="8">
                  <c:v>1083.8062</c:v>
                </c:pt>
                <c:pt idx="9">
                  <c:v>1201.7328</c:v>
                </c:pt>
                <c:pt idx="10">
                  <c:v>1325.3848999999998</c:v>
                </c:pt>
                <c:pt idx="11">
                  <c:v>1089.7722999999999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A6-4F72-824C-C44971C908E4}"/>
            </c:ext>
          </c:extLst>
        </c:ser>
        <c:dLbls/>
        <c:marker val="1"/>
        <c:axId val="111740800"/>
        <c:axId val="111742336"/>
      </c:lineChart>
      <c:catAx>
        <c:axId val="111740800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742336"/>
        <c:crosses val="autoZero"/>
        <c:auto val="1"/>
        <c:lblAlgn val="ctr"/>
        <c:lblOffset val="100"/>
        <c:tickLblSkip val="1"/>
        <c:tickMarkSkip val="1"/>
      </c:catAx>
      <c:valAx>
        <c:axId val="1117423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740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54477611940297"/>
          <c:y val="0.41772329091774935"/>
          <c:w val="0.14102712401665063"/>
          <c:h val="0.195502840625934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4.6904315196998107E-2"/>
          <c:y val="9.4017486384408336E-2"/>
          <c:w val="0.72607879924953111"/>
          <c:h val="0.76496045740041341"/>
        </c:manualLayout>
      </c:layout>
      <c:lineChart>
        <c:grouping val="standard"/>
        <c:ser>
          <c:idx val="0"/>
          <c:order val="0"/>
          <c:tx>
            <c:strRef>
              <c:f>ΒΑΣ.ΣΟΦΙΑΣ!$Y$4:$Y$5</c:f>
              <c:strCache>
                <c:ptCount val="2"/>
                <c:pt idx="0">
                  <c:v>ΤΕΤΑΡΤΗ</c:v>
                </c:pt>
                <c:pt idx="1">
                  <c:v>21/1/2021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ΒΑΣ.ΣΟΦΙΑΣ!$Y$6:$Y$17</c:f>
              <c:numCache>
                <c:formatCode>0</c:formatCode>
                <c:ptCount val="12"/>
                <c:pt idx="0">
                  <c:v>1280.3146999999999</c:v>
                </c:pt>
                <c:pt idx="1">
                  <c:v>1422.6581999999999</c:v>
                </c:pt>
                <c:pt idx="2">
                  <c:v>1212.9338</c:v>
                </c:pt>
                <c:pt idx="3">
                  <c:v>1196.9022</c:v>
                </c:pt>
                <c:pt idx="4">
                  <c:v>1203.9739999999999</c:v>
                </c:pt>
                <c:pt idx="5">
                  <c:v>1249.8297</c:v>
                </c:pt>
                <c:pt idx="6">
                  <c:v>1351.1931999999997</c:v>
                </c:pt>
                <c:pt idx="7">
                  <c:v>1408.2743999999998</c:v>
                </c:pt>
                <c:pt idx="8">
                  <c:v>1377.4583</c:v>
                </c:pt>
                <c:pt idx="9">
                  <c:v>1335.3891999999998</c:v>
                </c:pt>
                <c:pt idx="10">
                  <c:v>1268.0208</c:v>
                </c:pt>
                <c:pt idx="11">
                  <c:v>1089.3561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E3-40EE-8BCD-34D1B6A71443}"/>
            </c:ext>
          </c:extLst>
        </c:ser>
        <c:ser>
          <c:idx val="1"/>
          <c:order val="1"/>
          <c:tx>
            <c:strRef>
              <c:f>ΒΑΣ.ΣΟΦΙΑΣ!$Z$4:$Z$5</c:f>
              <c:strCache>
                <c:ptCount val="2"/>
                <c:pt idx="0">
                  <c:v>ΠΕΜΠΤΗ</c:v>
                </c:pt>
                <c:pt idx="1">
                  <c:v>28/1/2021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ΒΑΣ.ΣΟΦΙΑΣ!$Z$6:$Z$17</c:f>
              <c:numCache>
                <c:formatCode>0</c:formatCode>
                <c:ptCount val="12"/>
                <c:pt idx="0">
                  <c:v>1381.4694999999999</c:v>
                </c:pt>
                <c:pt idx="1">
                  <c:v>1567.5844999999997</c:v>
                </c:pt>
                <c:pt idx="2">
                  <c:v>1357.1092999999998</c:v>
                </c:pt>
                <c:pt idx="3">
                  <c:v>1274.4122</c:v>
                </c:pt>
                <c:pt idx="4">
                  <c:v>1318.2935</c:v>
                </c:pt>
                <c:pt idx="5">
                  <c:v>1329.8778</c:v>
                </c:pt>
                <c:pt idx="6">
                  <c:v>1312.2905000000001</c:v>
                </c:pt>
                <c:pt idx="7">
                  <c:v>1387.8682999999999</c:v>
                </c:pt>
                <c:pt idx="8">
                  <c:v>1369.9576000000002</c:v>
                </c:pt>
                <c:pt idx="9">
                  <c:v>1415.1301999999998</c:v>
                </c:pt>
                <c:pt idx="10">
                  <c:v>1411.4796000000001</c:v>
                </c:pt>
                <c:pt idx="11">
                  <c:v>1429.3025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E3-40EE-8BCD-34D1B6A71443}"/>
            </c:ext>
          </c:extLst>
        </c:ser>
        <c:ser>
          <c:idx val="2"/>
          <c:order val="2"/>
          <c:tx>
            <c:strRef>
              <c:f>ΒΑΣ.ΣΟΦΙΑΣ!$AA$4:$AA$5</c:f>
              <c:strCache>
                <c:ptCount val="2"/>
                <c:pt idx="0">
                  <c:v>ΠΕΜΠΤΗ</c:v>
                </c:pt>
                <c:pt idx="1">
                  <c:v>30/1/2020</c:v>
                </c:pt>
              </c:strCache>
            </c:strRef>
          </c:tx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ΒΑΣ.ΣΟΦΙΑΣ!$AA$6:$AA$17</c:f>
              <c:numCache>
                <c:formatCode>0</c:formatCode>
                <c:ptCount val="12"/>
                <c:pt idx="0">
                  <c:v>1413.2545</c:v>
                </c:pt>
                <c:pt idx="1">
                  <c:v>1587.1306</c:v>
                </c:pt>
                <c:pt idx="2">
                  <c:v>1359.3048999999999</c:v>
                </c:pt>
                <c:pt idx="3">
                  <c:v>1252.5332999999998</c:v>
                </c:pt>
                <c:pt idx="4">
                  <c:v>1374.7067000000002</c:v>
                </c:pt>
                <c:pt idx="5">
                  <c:v>1417.7399</c:v>
                </c:pt>
                <c:pt idx="6">
                  <c:v>1291.9000000000001</c:v>
                </c:pt>
                <c:pt idx="7">
                  <c:v>1373.0306</c:v>
                </c:pt>
                <c:pt idx="8">
                  <c:v>1497.3425</c:v>
                </c:pt>
                <c:pt idx="9">
                  <c:v>1440.3344999999997</c:v>
                </c:pt>
                <c:pt idx="10">
                  <c:v>1295.2472</c:v>
                </c:pt>
                <c:pt idx="11">
                  <c:v>1262.8872999999999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E3-40EE-8BCD-34D1B6A71443}"/>
            </c:ext>
          </c:extLst>
        </c:ser>
        <c:dLbls/>
        <c:marker val="1"/>
        <c:axId val="111794816"/>
        <c:axId val="103756160"/>
      </c:lineChart>
      <c:catAx>
        <c:axId val="111794816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756160"/>
        <c:crosses val="autoZero"/>
        <c:auto val="1"/>
        <c:lblAlgn val="ctr"/>
        <c:lblOffset val="100"/>
        <c:tickLblSkip val="1"/>
        <c:tickMarkSkip val="1"/>
      </c:catAx>
      <c:valAx>
        <c:axId val="1037561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794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362101313320843"/>
          <c:y val="0.41702217010107784"/>
          <c:w val="0.15510850099864595"/>
          <c:h val="0.197166694588708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4.6555019485821629E-2"/>
          <c:y val="9.4420600858369119E-2"/>
          <c:w val="0.71694730008165319"/>
          <c:h val="0.76394849785407759"/>
        </c:manualLayout>
      </c:layout>
      <c:lineChart>
        <c:grouping val="standard"/>
        <c:ser>
          <c:idx val="0"/>
          <c:order val="0"/>
          <c:tx>
            <c:strRef>
              <c:f>ΒΑΣ.ΣΟΦΙΑΣ!$AB$4:$AB$5</c:f>
              <c:strCache>
                <c:ptCount val="2"/>
                <c:pt idx="0">
                  <c:v>ΠΕΜΠΤΗ</c:v>
                </c:pt>
                <c:pt idx="1">
                  <c:v>22/1/2021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ΒΑΣ.ΣΟΦΙΑΣ!$AB$6:$AB$17</c:f>
              <c:numCache>
                <c:formatCode>0</c:formatCode>
                <c:ptCount val="12"/>
                <c:pt idx="0">
                  <c:v>1292.7012999999999</c:v>
                </c:pt>
                <c:pt idx="1">
                  <c:v>1352.6892999999998</c:v>
                </c:pt>
                <c:pt idx="2">
                  <c:v>1192.1934999999999</c:v>
                </c:pt>
                <c:pt idx="3">
                  <c:v>1221.6375</c:v>
                </c:pt>
                <c:pt idx="4">
                  <c:v>1250.6518999999998</c:v>
                </c:pt>
                <c:pt idx="5">
                  <c:v>1274.1994999999997</c:v>
                </c:pt>
                <c:pt idx="6">
                  <c:v>1319.6578</c:v>
                </c:pt>
                <c:pt idx="7">
                  <c:v>1224.3088</c:v>
                </c:pt>
                <c:pt idx="8">
                  <c:v>1133.5119999999999</c:v>
                </c:pt>
                <c:pt idx="9">
                  <c:v>1056.6118999999999</c:v>
                </c:pt>
                <c:pt idx="10">
                  <c:v>1264.9602</c:v>
                </c:pt>
                <c:pt idx="11">
                  <c:v>1003.8418999999999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83-4E14-888B-8DC4B300AA76}"/>
            </c:ext>
          </c:extLst>
        </c:ser>
        <c:ser>
          <c:idx val="1"/>
          <c:order val="1"/>
          <c:tx>
            <c:strRef>
              <c:f>ΒΑΣ.ΣΟΦΙΑΣ!$AC$4:$AC$5</c:f>
              <c:strCache>
                <c:ptCount val="2"/>
                <c:pt idx="0">
                  <c:v>ΠΑΡΑΣΚΕΥΗ</c:v>
                </c:pt>
                <c:pt idx="1">
                  <c:v>29/1/2021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ΒΑΣ.ΣΟΦΙΑΣ!$AC$6:$AC$17</c:f>
              <c:numCache>
                <c:formatCode>0</c:formatCode>
                <c:ptCount val="12"/>
                <c:pt idx="0">
                  <c:v>1430.4060000000002</c:v>
                </c:pt>
                <c:pt idx="1">
                  <c:v>1623.9530999999999</c:v>
                </c:pt>
                <c:pt idx="2">
                  <c:v>1316.4349</c:v>
                </c:pt>
                <c:pt idx="3">
                  <c:v>1216.0246999999999</c:v>
                </c:pt>
                <c:pt idx="4">
                  <c:v>1272.8238999999999</c:v>
                </c:pt>
                <c:pt idx="5">
                  <c:v>1171.0615</c:v>
                </c:pt>
                <c:pt idx="6">
                  <c:v>1129.3498999999999</c:v>
                </c:pt>
                <c:pt idx="7">
                  <c:v>1107.6587999999999</c:v>
                </c:pt>
                <c:pt idx="8">
                  <c:v>1083.8062</c:v>
                </c:pt>
                <c:pt idx="9">
                  <c:v>1201.7328</c:v>
                </c:pt>
                <c:pt idx="10">
                  <c:v>1325.3848999999998</c:v>
                </c:pt>
                <c:pt idx="11">
                  <c:v>1089.7722999999999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83-4E14-888B-8DC4B300AA76}"/>
            </c:ext>
          </c:extLst>
        </c:ser>
        <c:ser>
          <c:idx val="2"/>
          <c:order val="2"/>
          <c:tx>
            <c:strRef>
              <c:f>ΒΑΣ.ΣΟΦΙΑΣ!$AD$4:$AD$5</c:f>
              <c:strCache>
                <c:ptCount val="2"/>
                <c:pt idx="0">
                  <c:v>ΠΑΡΑΣΚΕΥΗ</c:v>
                </c:pt>
                <c:pt idx="1">
                  <c:v>31/1/2020</c:v>
                </c:pt>
              </c:strCache>
            </c:strRef>
          </c:tx>
          <c:marker>
            <c:symbol val="none"/>
          </c:marker>
          <c:cat>
            <c:numRef>
              <c:f>ΒΑΣ.ΣΟΦΙΑΣ!$O$6:$O$17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ΒΑΣ.ΣΟΦΙΑΣ!$AD$6:$AD$17</c:f>
              <c:numCache>
                <c:formatCode>0</c:formatCode>
                <c:ptCount val="12"/>
                <c:pt idx="0">
                  <c:v>1280.3146999999999</c:v>
                </c:pt>
                <c:pt idx="1">
                  <c:v>1422.6581999999999</c:v>
                </c:pt>
                <c:pt idx="2">
                  <c:v>1212.9338</c:v>
                </c:pt>
                <c:pt idx="3">
                  <c:v>1196.9022</c:v>
                </c:pt>
                <c:pt idx="4">
                  <c:v>1203.9739999999999</c:v>
                </c:pt>
                <c:pt idx="5">
                  <c:v>1249.8297</c:v>
                </c:pt>
                <c:pt idx="6">
                  <c:v>1351.1931999999997</c:v>
                </c:pt>
                <c:pt idx="7">
                  <c:v>1408.2743999999998</c:v>
                </c:pt>
                <c:pt idx="8">
                  <c:v>1377.4583</c:v>
                </c:pt>
                <c:pt idx="9">
                  <c:v>1335.3891999999998</c:v>
                </c:pt>
                <c:pt idx="10">
                  <c:v>1268.0208</c:v>
                </c:pt>
                <c:pt idx="11">
                  <c:v>1089.3561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83-4E14-888B-8DC4B300AA76}"/>
            </c:ext>
          </c:extLst>
        </c:ser>
        <c:dLbls/>
        <c:marker val="1"/>
        <c:axId val="103796096"/>
        <c:axId val="111936640"/>
      </c:lineChart>
      <c:catAx>
        <c:axId val="103796096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936640"/>
        <c:crosses val="autoZero"/>
        <c:auto val="1"/>
        <c:lblAlgn val="ctr"/>
        <c:lblOffset val="100"/>
        <c:tickLblSkip val="1"/>
        <c:tickMarkSkip val="1"/>
      </c:catAx>
      <c:valAx>
        <c:axId val="1119366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7960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398510242085662"/>
          <c:y val="0.42060085836909877"/>
          <c:w val="0.14228121106073865"/>
          <c:h val="0.198859112568010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452625721284564E-2"/>
          <c:y val="9.4017486384408336E-2"/>
          <c:w val="0.7039118946256232"/>
          <c:h val="0.76496045740041341"/>
        </c:manualLayout>
      </c:layout>
      <c:lineChart>
        <c:grouping val="standard"/>
        <c:ser>
          <c:idx val="0"/>
          <c:order val="0"/>
          <c:tx>
            <c:strRef>
              <c:f>Λ.ΑΛΕΞΑΝΔΡΑΣ!$O$4:$O$5</c:f>
              <c:strCache>
                <c:ptCount val="2"/>
                <c:pt idx="0">
                  <c:v>ΔΕΥΤΕΡΑ</c:v>
                </c:pt>
                <c:pt idx="1">
                  <c:v>18/1/2021</c:v>
                </c:pt>
              </c:strCache>
            </c:strRef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Λ.ΑΛΕΞΑΝΔΡΑΣ!$O$6:$O$17</c:f>
              <c:numCache>
                <c:formatCode>0</c:formatCode>
                <c:ptCount val="12"/>
                <c:pt idx="0">
                  <c:v>1358.7709</c:v>
                </c:pt>
                <c:pt idx="1">
                  <c:v>1333.3568</c:v>
                </c:pt>
                <c:pt idx="2">
                  <c:v>1301.2811999999999</c:v>
                </c:pt>
                <c:pt idx="3">
                  <c:v>1293.5282</c:v>
                </c:pt>
                <c:pt idx="4">
                  <c:v>1395.8197</c:v>
                </c:pt>
                <c:pt idx="5">
                  <c:v>1395.9174</c:v>
                </c:pt>
                <c:pt idx="6">
                  <c:v>1398.4449999999999</c:v>
                </c:pt>
                <c:pt idx="7">
                  <c:v>1534.4413999999999</c:v>
                </c:pt>
                <c:pt idx="8">
                  <c:v>1477.0900999999999</c:v>
                </c:pt>
                <c:pt idx="9">
                  <c:v>1451.809</c:v>
                </c:pt>
                <c:pt idx="10">
                  <c:v>1303.3437999999999</c:v>
                </c:pt>
                <c:pt idx="11">
                  <c:v>1279.9193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CE-432B-9A9E-58AF38FE2DB6}"/>
            </c:ext>
          </c:extLst>
        </c:ser>
        <c:ser>
          <c:idx val="1"/>
          <c:order val="1"/>
          <c:tx>
            <c:strRef>
              <c:f>Λ.ΑΛΕΞΑΝΔΡΑΣ!$P$4:$P$5</c:f>
              <c:strCache>
                <c:ptCount val="2"/>
                <c:pt idx="0">
                  <c:v>ΔΕΥΤΕΡΑ</c:v>
                </c:pt>
                <c:pt idx="1">
                  <c:v>25/1/2021</c:v>
                </c:pt>
              </c:strCache>
            </c:strRef>
          </c:tx>
          <c:spPr>
            <a:ln w="2540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Λ.ΑΛΕΞΑΝΔΡΑΣ!$P$6:$P$17</c:f>
              <c:numCache>
                <c:formatCode>0</c:formatCode>
                <c:ptCount val="12"/>
                <c:pt idx="0">
                  <c:v>1343.7188000000001</c:v>
                </c:pt>
                <c:pt idx="1">
                  <c:v>1279.2603999999999</c:v>
                </c:pt>
                <c:pt idx="2">
                  <c:v>1296.9413999999999</c:v>
                </c:pt>
                <c:pt idx="3">
                  <c:v>1350.5980999999999</c:v>
                </c:pt>
                <c:pt idx="4">
                  <c:v>1368.4635000000001</c:v>
                </c:pt>
                <c:pt idx="5">
                  <c:v>1340.4537</c:v>
                </c:pt>
                <c:pt idx="6">
                  <c:v>1480.6197999999999</c:v>
                </c:pt>
                <c:pt idx="7">
                  <c:v>1414.2383</c:v>
                </c:pt>
                <c:pt idx="8">
                  <c:v>1437.4911999999999</c:v>
                </c:pt>
                <c:pt idx="9">
                  <c:v>1490.3717999999999</c:v>
                </c:pt>
                <c:pt idx="10">
                  <c:v>1170.4303</c:v>
                </c:pt>
                <c:pt idx="11">
                  <c:v>1335.2996000000001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CE-432B-9A9E-58AF38FE2DB6}"/>
            </c:ext>
          </c:extLst>
        </c:ser>
        <c:ser>
          <c:idx val="2"/>
          <c:order val="2"/>
          <c:tx>
            <c:strRef>
              <c:f>Λ.ΑΛΕΞΑΝΔΡΑΣ!$Q$4:$Q$5</c:f>
              <c:strCache>
                <c:ptCount val="2"/>
                <c:pt idx="0">
                  <c:v>ΔΕΥΤΕΡΑ</c:v>
                </c:pt>
                <c:pt idx="1">
                  <c:v>27/1/2020</c:v>
                </c:pt>
              </c:strCache>
            </c:strRef>
          </c:tx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Λ.ΑΛΕΞΑΝΔΡΑΣ!$Q$6:$Q$17</c:f>
              <c:numCache>
                <c:formatCode>0</c:formatCode>
                <c:ptCount val="12"/>
                <c:pt idx="0">
                  <c:v>1290.298</c:v>
                </c:pt>
                <c:pt idx="1">
                  <c:v>1255.3640999999998</c:v>
                </c:pt>
                <c:pt idx="2">
                  <c:v>1212.2620999999999</c:v>
                </c:pt>
                <c:pt idx="3">
                  <c:v>1306.2948999999999</c:v>
                </c:pt>
                <c:pt idx="4">
                  <c:v>1399.2574</c:v>
                </c:pt>
                <c:pt idx="5">
                  <c:v>1261.3041999999998</c:v>
                </c:pt>
                <c:pt idx="6">
                  <c:v>1304.7771</c:v>
                </c:pt>
                <c:pt idx="7">
                  <c:v>1298.9733999999999</c:v>
                </c:pt>
                <c:pt idx="8">
                  <c:v>1349.3557000000001</c:v>
                </c:pt>
                <c:pt idx="9">
                  <c:v>1410.5195000000001</c:v>
                </c:pt>
                <c:pt idx="10">
                  <c:v>1357.9507000000001</c:v>
                </c:pt>
                <c:pt idx="11">
                  <c:v>1386.4558000000002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CE-432B-9A9E-58AF38FE2DB6}"/>
            </c:ext>
          </c:extLst>
        </c:ser>
        <c:dLbls/>
        <c:marker val="1"/>
        <c:axId val="111964928"/>
        <c:axId val="111966464"/>
      </c:lineChart>
      <c:catAx>
        <c:axId val="111964928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966464"/>
        <c:crosses val="autoZero"/>
        <c:auto val="1"/>
        <c:lblAlgn val="ctr"/>
        <c:lblOffset val="100"/>
        <c:tickLblSkip val="1"/>
        <c:tickMarkSkip val="1"/>
      </c:catAx>
      <c:valAx>
        <c:axId val="1119664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1964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584866835779621"/>
          <c:y val="0.41880521345088284"/>
          <c:w val="0.15501011921702562"/>
          <c:h val="0.1980092873006259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567164179104475E-2"/>
          <c:y val="9.3220338983050891E-2"/>
          <c:w val="0.72761194029850773"/>
          <c:h val="0.76694915254237306"/>
        </c:manualLayout>
      </c:layout>
      <c:lineChart>
        <c:grouping val="standard"/>
        <c:ser>
          <c:idx val="0"/>
          <c:order val="0"/>
          <c:tx>
            <c:strRef>
              <c:f>Λ.ΑΛΕΞΑΝΔΡΑΣ!$R$4:$R$5</c:f>
              <c:strCache>
                <c:ptCount val="2"/>
                <c:pt idx="0">
                  <c:v>ΤΡΙΤΗ</c:v>
                </c:pt>
                <c:pt idx="1">
                  <c:v>19/1/2021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Λ.ΑΛΕΞΑΝΔΡΑΣ!$R$6:$R$17</c:f>
              <c:numCache>
                <c:formatCode>0</c:formatCode>
                <c:ptCount val="12"/>
                <c:pt idx="0">
                  <c:v>1369.9166000000002</c:v>
                </c:pt>
                <c:pt idx="1">
                  <c:v>1318.6799999999998</c:v>
                </c:pt>
                <c:pt idx="2">
                  <c:v>1315.5691999999999</c:v>
                </c:pt>
                <c:pt idx="3">
                  <c:v>1356.4712999999999</c:v>
                </c:pt>
                <c:pt idx="4">
                  <c:v>1221.6347999999998</c:v>
                </c:pt>
                <c:pt idx="5">
                  <c:v>1179.4121</c:v>
                </c:pt>
                <c:pt idx="6">
                  <c:v>1370.6623999999997</c:v>
                </c:pt>
                <c:pt idx="7">
                  <c:v>1393.5566000000001</c:v>
                </c:pt>
                <c:pt idx="8">
                  <c:v>1389.0220999999999</c:v>
                </c:pt>
                <c:pt idx="9">
                  <c:v>1195.3815</c:v>
                </c:pt>
                <c:pt idx="10">
                  <c:v>1196.3544999999997</c:v>
                </c:pt>
                <c:pt idx="11">
                  <c:v>1281.7012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B-4F4D-8F22-5D1433B30BB2}"/>
            </c:ext>
          </c:extLst>
        </c:ser>
        <c:ser>
          <c:idx val="1"/>
          <c:order val="1"/>
          <c:tx>
            <c:strRef>
              <c:f>Λ.ΑΛΕΞΑΝΔΡΑΣ!$S$4:$S$5</c:f>
              <c:strCache>
                <c:ptCount val="2"/>
                <c:pt idx="0">
                  <c:v>ΤΡΙΤΗ</c:v>
                </c:pt>
                <c:pt idx="1">
                  <c:v>26/1/2021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Λ.ΑΛΕΞΑΝΔΡΑΣ!$S$6:$S$17</c:f>
              <c:numCache>
                <c:formatCode>0</c:formatCode>
                <c:ptCount val="12"/>
                <c:pt idx="0">
                  <c:v>1350.6615999999999</c:v>
                </c:pt>
                <c:pt idx="1">
                  <c:v>1383.9122</c:v>
                </c:pt>
                <c:pt idx="2">
                  <c:v>1284.6605</c:v>
                </c:pt>
                <c:pt idx="3">
                  <c:v>1311.8525</c:v>
                </c:pt>
                <c:pt idx="4">
                  <c:v>1383.251</c:v>
                </c:pt>
                <c:pt idx="5">
                  <c:v>1383.7692999999999</c:v>
                </c:pt>
                <c:pt idx="6">
                  <c:v>1469.5812999999998</c:v>
                </c:pt>
                <c:pt idx="7">
                  <c:v>1420.3801999999998</c:v>
                </c:pt>
                <c:pt idx="8">
                  <c:v>1448.6777</c:v>
                </c:pt>
                <c:pt idx="9">
                  <c:v>1396.6025</c:v>
                </c:pt>
                <c:pt idx="10">
                  <c:v>1280.3506</c:v>
                </c:pt>
                <c:pt idx="11">
                  <c:v>1353.0178000000001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3B-4F4D-8F22-5D1433B30BB2}"/>
            </c:ext>
          </c:extLst>
        </c:ser>
        <c:ser>
          <c:idx val="2"/>
          <c:order val="2"/>
          <c:tx>
            <c:strRef>
              <c:f>Λ.ΑΛΕΞΑΝΔΡΑΣ!$T$4:$T$5</c:f>
              <c:strCache>
                <c:ptCount val="2"/>
                <c:pt idx="0">
                  <c:v>ΤΡΙΤΗ</c:v>
                </c:pt>
                <c:pt idx="1">
                  <c:v>28/1/2020</c:v>
                </c:pt>
              </c:strCache>
            </c:strRef>
          </c:tx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Λ.ΑΛΕΞΑΝΔΡΑΣ!$T$6:$T$17</c:f>
              <c:numCache>
                <c:formatCode>0</c:formatCode>
                <c:ptCount val="12"/>
                <c:pt idx="0">
                  <c:v>1317.6425999999999</c:v>
                </c:pt>
                <c:pt idx="1">
                  <c:v>1250.8743999999997</c:v>
                </c:pt>
                <c:pt idx="2">
                  <c:v>1257.9188000000001</c:v>
                </c:pt>
                <c:pt idx="3">
                  <c:v>1282.3272999999999</c:v>
                </c:pt>
                <c:pt idx="4">
                  <c:v>1346.0663999999999</c:v>
                </c:pt>
                <c:pt idx="5">
                  <c:v>1306.1629999999998</c:v>
                </c:pt>
                <c:pt idx="6">
                  <c:v>1410.9282000000001</c:v>
                </c:pt>
                <c:pt idx="7">
                  <c:v>1440.8318999999999</c:v>
                </c:pt>
                <c:pt idx="8">
                  <c:v>1354.7470000000001</c:v>
                </c:pt>
                <c:pt idx="9">
                  <c:v>1371.2605000000001</c:v>
                </c:pt>
                <c:pt idx="10">
                  <c:v>1275.1519999999998</c:v>
                </c:pt>
                <c:pt idx="11">
                  <c:v>1321.7993999999999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3B-4F4D-8F22-5D1433B30BB2}"/>
            </c:ext>
          </c:extLst>
        </c:ser>
        <c:dLbls/>
        <c:marker val="1"/>
        <c:axId val="112104960"/>
        <c:axId val="112106496"/>
      </c:lineChart>
      <c:catAx>
        <c:axId val="112104960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106496"/>
        <c:crosses val="autoZero"/>
        <c:auto val="1"/>
        <c:lblAlgn val="ctr"/>
        <c:lblOffset val="100"/>
        <c:tickLblSkip val="1"/>
        <c:tickMarkSkip val="1"/>
      </c:catAx>
      <c:valAx>
        <c:axId val="1121064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104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970149253731361"/>
          <c:y val="0.41949152542372875"/>
          <c:w val="0.13750007905638303"/>
          <c:h val="0.1963312424929935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54654932839299E-2"/>
          <c:y val="7.7518288937287114E-2"/>
          <c:w val="0.79140542228182165"/>
          <c:h val="0.83135488345606101"/>
        </c:manualLayout>
      </c:layout>
      <c:bar3DChart>
        <c:barDir val="col"/>
        <c:grouping val="clustered"/>
        <c:ser>
          <c:idx val="0"/>
          <c:order val="0"/>
          <c:tx>
            <c:strRef>
              <c:f>Λ.ΠΟΣΕΙΔΩΝΟΣ!$C$5</c:f>
              <c:strCache>
                <c:ptCount val="1"/>
                <c:pt idx="0">
                  <c:v>18/1/2021 - 22/1/2021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Λ.ΠΟΣΕΙΔΩΝΟΣ!$B$6:$B$10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Λ.ΠΟΣΕΙΔΩΝΟΣ!$C$6:$C$10</c:f>
              <c:numCache>
                <c:formatCode>0</c:formatCode>
                <c:ptCount val="5"/>
                <c:pt idx="0">
                  <c:v>53368.399799999999</c:v>
                </c:pt>
                <c:pt idx="1">
                  <c:v>54252.414200000014</c:v>
                </c:pt>
                <c:pt idx="2">
                  <c:v>56037.131799999996</c:v>
                </c:pt>
                <c:pt idx="3">
                  <c:v>56542.065500000004</c:v>
                </c:pt>
                <c:pt idx="4">
                  <c:v>56817.665000000001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82-4084-B877-99EBFB208412}"/>
            </c:ext>
          </c:extLst>
        </c:ser>
        <c:ser>
          <c:idx val="1"/>
          <c:order val="1"/>
          <c:tx>
            <c:strRef>
              <c:f>Λ.ΠΟΣΕΙΔΩΝΟΣ!$D$5</c:f>
              <c:strCache>
                <c:ptCount val="1"/>
                <c:pt idx="0">
                  <c:v>25/1/2021 - 29/1/2021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Λ.ΠΟΣΕΙΔΩΝΟΣ!$B$6:$B$10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Λ.ΠΟΣΕΙΔΩΝΟΣ!$D$6:$D$10</c:f>
              <c:numCache>
                <c:formatCode>0</c:formatCode>
                <c:ptCount val="5"/>
                <c:pt idx="0">
                  <c:v>55539.079099999995</c:v>
                </c:pt>
                <c:pt idx="1">
                  <c:v>53960.368250000007</c:v>
                </c:pt>
                <c:pt idx="2">
                  <c:v>53955.776999999995</c:v>
                </c:pt>
                <c:pt idx="3">
                  <c:v>56669.605599999995</c:v>
                </c:pt>
                <c:pt idx="4">
                  <c:v>58818.988600000012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82-4084-B877-99EBFB208412}"/>
            </c:ext>
          </c:extLst>
        </c:ser>
        <c:ser>
          <c:idx val="2"/>
          <c:order val="2"/>
          <c:tx>
            <c:strRef>
              <c:f>Λ.ΠΟΣΕΙΔΩΝΟΣ!$E$5</c:f>
              <c:strCache>
                <c:ptCount val="1"/>
                <c:pt idx="0">
                  <c:v>27/1/2020 - 31/1/2020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Λ.ΠΟΣΕΙΔΩΝΟΣ!$B$6:$B$10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Λ.ΠΟΣΕΙΔΩΝΟΣ!$E$6:$E$10</c:f>
              <c:numCache>
                <c:formatCode>0</c:formatCode>
                <c:ptCount val="5"/>
                <c:pt idx="0">
                  <c:v>53960.368250000007</c:v>
                </c:pt>
                <c:pt idx="1">
                  <c:v>58060.405700000003</c:v>
                </c:pt>
                <c:pt idx="2">
                  <c:v>57617.137899999994</c:v>
                </c:pt>
                <c:pt idx="3">
                  <c:v>58031.477000000006</c:v>
                </c:pt>
                <c:pt idx="4">
                  <c:v>60662.673000000003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82-4084-B877-99EBFB208412}"/>
            </c:ext>
          </c:extLst>
        </c:ser>
        <c:dLbls/>
        <c:shape val="box"/>
        <c:axId val="100659584"/>
        <c:axId val="100661120"/>
        <c:axId val="0"/>
      </c:bar3DChart>
      <c:catAx>
        <c:axId val="100659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661120"/>
        <c:crosses val="autoZero"/>
        <c:auto val="1"/>
        <c:lblAlgn val="ctr"/>
        <c:lblOffset val="100"/>
      </c:catAx>
      <c:valAx>
        <c:axId val="100661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6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79582298202034"/>
          <c:y val="1.9231172540226878E-2"/>
          <c:w val="0.5896188291840837"/>
          <c:h val="5.9620401623381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567164179104475E-2"/>
          <c:y val="9.3220338983050891E-2"/>
          <c:w val="0.70335820895522372"/>
          <c:h val="0.76694915254237306"/>
        </c:manualLayout>
      </c:layout>
      <c:lineChart>
        <c:grouping val="standard"/>
        <c:ser>
          <c:idx val="0"/>
          <c:order val="0"/>
          <c:tx>
            <c:strRef>
              <c:f>Λ.ΑΛΕΞΑΝΔΡΑΣ!$U$4:$U$5</c:f>
              <c:strCache>
                <c:ptCount val="2"/>
                <c:pt idx="0">
                  <c:v>ΤΕΤΑΡΤΗ</c:v>
                </c:pt>
                <c:pt idx="1">
                  <c:v>20/1/2021</c:v>
                </c:pt>
              </c:strCache>
            </c:strRef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Λ.ΑΛΕΞΑΝΔΡΑΣ!$U$6:$U$17</c:f>
              <c:numCache>
                <c:formatCode>0</c:formatCode>
                <c:ptCount val="12"/>
                <c:pt idx="0">
                  <c:v>1404.4187000000002</c:v>
                </c:pt>
                <c:pt idx="1">
                  <c:v>1349.8467000000001</c:v>
                </c:pt>
                <c:pt idx="2">
                  <c:v>1291.9649999999999</c:v>
                </c:pt>
                <c:pt idx="3">
                  <c:v>1361.2920999999999</c:v>
                </c:pt>
                <c:pt idx="4">
                  <c:v>1412.6598999999999</c:v>
                </c:pt>
                <c:pt idx="5">
                  <c:v>1386.6610999999998</c:v>
                </c:pt>
                <c:pt idx="6">
                  <c:v>1498.2456000000002</c:v>
                </c:pt>
                <c:pt idx="7">
                  <c:v>1441.5219999999999</c:v>
                </c:pt>
                <c:pt idx="8">
                  <c:v>1433.2748999999999</c:v>
                </c:pt>
                <c:pt idx="9">
                  <c:v>1484.1666</c:v>
                </c:pt>
                <c:pt idx="10">
                  <c:v>1417.1576</c:v>
                </c:pt>
                <c:pt idx="11">
                  <c:v>1437.9662000000001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E-440E-A41B-BF8442C541AD}"/>
            </c:ext>
          </c:extLst>
        </c:ser>
        <c:ser>
          <c:idx val="1"/>
          <c:order val="1"/>
          <c:tx>
            <c:strRef>
              <c:f>Λ.ΑΛΕΞΑΝΔΡΑΣ!$V$4:$V$5</c:f>
              <c:strCache>
                <c:ptCount val="2"/>
                <c:pt idx="0">
                  <c:v>ΤΕΤΑΡΤΗ</c:v>
                </c:pt>
                <c:pt idx="1">
                  <c:v>27/1/2021</c:v>
                </c:pt>
              </c:strCache>
            </c:strRef>
          </c:tx>
          <c:spPr>
            <a:ln w="25400">
              <a:solidFill>
                <a:srgbClr val="FF99CC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Λ.ΑΛΕΞΑΝΔΡΑΣ!$V$6:$V$17</c:f>
              <c:numCache>
                <c:formatCode>0</c:formatCode>
                <c:ptCount val="12"/>
                <c:pt idx="0">
                  <c:v>1231.2622999999999</c:v>
                </c:pt>
                <c:pt idx="1">
                  <c:v>956.57</c:v>
                </c:pt>
                <c:pt idx="2">
                  <c:v>1077.9142999999999</c:v>
                </c:pt>
                <c:pt idx="3">
                  <c:v>1268.6751999999999</c:v>
                </c:pt>
                <c:pt idx="4">
                  <c:v>1114.2836</c:v>
                </c:pt>
                <c:pt idx="5">
                  <c:v>1108.6973999999998</c:v>
                </c:pt>
                <c:pt idx="6">
                  <c:v>1381.2592</c:v>
                </c:pt>
                <c:pt idx="7">
                  <c:v>1491.8409999999999</c:v>
                </c:pt>
                <c:pt idx="8">
                  <c:v>1546.7541999999999</c:v>
                </c:pt>
                <c:pt idx="9">
                  <c:v>1497.835</c:v>
                </c:pt>
                <c:pt idx="10">
                  <c:v>1452.0496000000001</c:v>
                </c:pt>
                <c:pt idx="11">
                  <c:v>1524.9763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E-440E-A41B-BF8442C541AD}"/>
            </c:ext>
          </c:extLst>
        </c:ser>
        <c:ser>
          <c:idx val="2"/>
          <c:order val="2"/>
          <c:tx>
            <c:strRef>
              <c:f>Λ.ΑΛΕΞΑΝΔΡΑΣ!$W$4:$W$5</c:f>
              <c:strCache>
                <c:ptCount val="2"/>
                <c:pt idx="0">
                  <c:v>ΤΕΤΑΡΤΗ</c:v>
                </c:pt>
                <c:pt idx="1">
                  <c:v>29/1/2020</c:v>
                </c:pt>
              </c:strCache>
            </c:strRef>
          </c:tx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Λ.ΑΛΕΞΑΝΔΡΑΣ!$W$6:$W$17</c:f>
              <c:numCache>
                <c:formatCode>0</c:formatCode>
                <c:ptCount val="12"/>
                <c:pt idx="0">
                  <c:v>1281.5681</c:v>
                </c:pt>
                <c:pt idx="1">
                  <c:v>1218.8369</c:v>
                </c:pt>
                <c:pt idx="2">
                  <c:v>1206.2582</c:v>
                </c:pt>
                <c:pt idx="3">
                  <c:v>1319.0823999999998</c:v>
                </c:pt>
                <c:pt idx="4">
                  <c:v>1307.9567000000002</c:v>
                </c:pt>
                <c:pt idx="5">
                  <c:v>1294.8164999999999</c:v>
                </c:pt>
                <c:pt idx="6">
                  <c:v>1386.7741999999998</c:v>
                </c:pt>
                <c:pt idx="7">
                  <c:v>1391.0830999999998</c:v>
                </c:pt>
                <c:pt idx="8">
                  <c:v>1392.2557000000002</c:v>
                </c:pt>
                <c:pt idx="9">
                  <c:v>1480.1403999999998</c:v>
                </c:pt>
                <c:pt idx="10">
                  <c:v>1331.3196</c:v>
                </c:pt>
                <c:pt idx="11">
                  <c:v>1429.0192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DE-440E-A41B-BF8442C541AD}"/>
            </c:ext>
          </c:extLst>
        </c:ser>
        <c:dLbls/>
        <c:marker val="1"/>
        <c:axId val="112142592"/>
        <c:axId val="112164864"/>
      </c:lineChart>
      <c:catAx>
        <c:axId val="112142592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164864"/>
        <c:crosses val="autoZero"/>
        <c:auto val="1"/>
        <c:lblAlgn val="ctr"/>
        <c:lblOffset val="100"/>
        <c:tickLblSkip val="1"/>
        <c:tickMarkSkip val="1"/>
      </c:catAx>
      <c:valAx>
        <c:axId val="1121648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142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54477611940297"/>
          <c:y val="0.41772329091774935"/>
          <c:w val="0.15464060205144045"/>
          <c:h val="0.195502840625934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913696060037528E-2"/>
          <c:y val="9.4017486384408336E-2"/>
          <c:w val="0.71106941838649174"/>
          <c:h val="0.76496045740041341"/>
        </c:manualLayout>
      </c:layout>
      <c:lineChart>
        <c:grouping val="standard"/>
        <c:ser>
          <c:idx val="0"/>
          <c:order val="0"/>
          <c:tx>
            <c:strRef>
              <c:f>Λ.ΑΛΕΞΑΝΔΡΑΣ!$X$4:$X$5</c:f>
              <c:strCache>
                <c:ptCount val="2"/>
                <c:pt idx="0">
                  <c:v>ΠΕΜΠΤΗ</c:v>
                </c:pt>
                <c:pt idx="1">
                  <c:v>21/1/2021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Λ.ΑΛΕΞΑΝΔΡΑΣ!$X$6:$X$17</c:f>
              <c:numCache>
                <c:formatCode>0</c:formatCode>
                <c:ptCount val="12"/>
                <c:pt idx="0">
                  <c:v>1343.1016</c:v>
                </c:pt>
                <c:pt idx="1">
                  <c:v>1421.4860000000001</c:v>
                </c:pt>
                <c:pt idx="2">
                  <c:v>1216.2603999999999</c:v>
                </c:pt>
                <c:pt idx="3">
                  <c:v>1419.1236999999999</c:v>
                </c:pt>
                <c:pt idx="4">
                  <c:v>1390.9388000000001</c:v>
                </c:pt>
                <c:pt idx="5">
                  <c:v>1352.1900999999998</c:v>
                </c:pt>
                <c:pt idx="6">
                  <c:v>1347.7342999999998</c:v>
                </c:pt>
                <c:pt idx="7">
                  <c:v>1440.4999</c:v>
                </c:pt>
                <c:pt idx="8">
                  <c:v>1494.9808</c:v>
                </c:pt>
                <c:pt idx="9">
                  <c:v>1408.4447</c:v>
                </c:pt>
                <c:pt idx="10">
                  <c:v>1285.8369</c:v>
                </c:pt>
                <c:pt idx="11">
                  <c:v>1345.2348999999999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32-470F-9693-724ED38798F6}"/>
            </c:ext>
          </c:extLst>
        </c:ser>
        <c:ser>
          <c:idx val="1"/>
          <c:order val="1"/>
          <c:tx>
            <c:strRef>
              <c:f>Λ.ΑΛΕΞΑΝΔΡΑΣ!$Y$4:$Y$5</c:f>
              <c:strCache>
                <c:ptCount val="2"/>
                <c:pt idx="0">
                  <c:v>ΠΕΜΠΤΗ</c:v>
                </c:pt>
                <c:pt idx="1">
                  <c:v>28/1/2021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Λ.ΑΛΕΞΑΝΔΡΑΣ!$Y$6:$Y$17</c:f>
              <c:numCache>
                <c:formatCode>0</c:formatCode>
                <c:ptCount val="12"/>
                <c:pt idx="0">
                  <c:v>1365.2839999999999</c:v>
                </c:pt>
                <c:pt idx="1">
                  <c:v>1331.7806</c:v>
                </c:pt>
                <c:pt idx="2">
                  <c:v>1288.2283</c:v>
                </c:pt>
                <c:pt idx="3">
                  <c:v>1366.9492</c:v>
                </c:pt>
                <c:pt idx="4">
                  <c:v>1356.0944999999997</c:v>
                </c:pt>
                <c:pt idx="5">
                  <c:v>1359.1909999999998</c:v>
                </c:pt>
                <c:pt idx="6">
                  <c:v>1456.7602999999999</c:v>
                </c:pt>
                <c:pt idx="7">
                  <c:v>1454.1729999999998</c:v>
                </c:pt>
                <c:pt idx="8">
                  <c:v>1378.0717</c:v>
                </c:pt>
                <c:pt idx="9">
                  <c:v>1287.1555000000001</c:v>
                </c:pt>
                <c:pt idx="10">
                  <c:v>1288.2074</c:v>
                </c:pt>
                <c:pt idx="11">
                  <c:v>1327.788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32-470F-9693-724ED38798F6}"/>
            </c:ext>
          </c:extLst>
        </c:ser>
        <c:ser>
          <c:idx val="2"/>
          <c:order val="2"/>
          <c:tx>
            <c:strRef>
              <c:f>Λ.ΑΛΕΞΑΝΔΡΑΣ!$Z$4:$Z$5</c:f>
              <c:strCache>
                <c:ptCount val="2"/>
                <c:pt idx="0">
                  <c:v>ΠΕΜΠΤΗ</c:v>
                </c:pt>
                <c:pt idx="1">
                  <c:v>30/1/2020</c:v>
                </c:pt>
              </c:strCache>
            </c:strRef>
          </c:tx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Λ.ΑΛΕΞΑΝΔΡΑΣ!$Z$6:$Z$17</c:f>
              <c:numCache>
                <c:formatCode>0</c:formatCode>
                <c:ptCount val="12"/>
                <c:pt idx="0">
                  <c:v>1375.6444999999999</c:v>
                </c:pt>
                <c:pt idx="1">
                  <c:v>1300.6138999999998</c:v>
                </c:pt>
                <c:pt idx="2">
                  <c:v>1246.6536999999998</c:v>
                </c:pt>
                <c:pt idx="3">
                  <c:v>1300.2248999999999</c:v>
                </c:pt>
                <c:pt idx="4">
                  <c:v>1337.6640999999997</c:v>
                </c:pt>
                <c:pt idx="5">
                  <c:v>1314.4938</c:v>
                </c:pt>
                <c:pt idx="6">
                  <c:v>1383.8054999999999</c:v>
                </c:pt>
                <c:pt idx="7">
                  <c:v>1448.7109</c:v>
                </c:pt>
                <c:pt idx="8">
                  <c:v>1436.4541999999999</c:v>
                </c:pt>
                <c:pt idx="9">
                  <c:v>1383.4191000000001</c:v>
                </c:pt>
                <c:pt idx="10">
                  <c:v>1265.3176000000001</c:v>
                </c:pt>
                <c:pt idx="11">
                  <c:v>1248.2255000000002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32-470F-9693-724ED38798F6}"/>
            </c:ext>
          </c:extLst>
        </c:ser>
        <c:dLbls/>
        <c:marker val="1"/>
        <c:axId val="112008192"/>
        <c:axId val="112026368"/>
      </c:lineChart>
      <c:catAx>
        <c:axId val="112008192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026368"/>
        <c:crosses val="autoZero"/>
        <c:auto val="1"/>
        <c:lblAlgn val="ctr"/>
        <c:lblOffset val="100"/>
        <c:tickLblSkip val="1"/>
        <c:tickMarkSkip val="1"/>
      </c:catAx>
      <c:valAx>
        <c:axId val="1120263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008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362101313320843"/>
          <c:y val="0.41702217010107784"/>
          <c:w val="0.15225416036308623"/>
          <c:h val="0.197166694588708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452625721284564E-2"/>
          <c:y val="9.4420600858369119E-2"/>
          <c:w val="0.70204969384619043"/>
          <c:h val="0.76394849785407759"/>
        </c:manualLayout>
      </c:layout>
      <c:lineChart>
        <c:grouping val="standard"/>
        <c:ser>
          <c:idx val="0"/>
          <c:order val="0"/>
          <c:tx>
            <c:strRef>
              <c:f>Λ.ΑΛΕΞΑΝΔΡΑΣ!$AA$4:$AA$5</c:f>
              <c:strCache>
                <c:ptCount val="2"/>
                <c:pt idx="0">
                  <c:v>ΠΑΡΑΣΚΕΥΗ</c:v>
                </c:pt>
                <c:pt idx="1">
                  <c:v>22/1/2021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Λ.ΑΛΕΞΑΝΔΡΑΣ!$AA$6:$AA$17</c:f>
              <c:numCache>
                <c:formatCode>0</c:formatCode>
                <c:ptCount val="12"/>
                <c:pt idx="0">
                  <c:v>1231.2622999999999</c:v>
                </c:pt>
                <c:pt idx="1">
                  <c:v>956.57</c:v>
                </c:pt>
                <c:pt idx="2">
                  <c:v>1077.9142999999999</c:v>
                </c:pt>
                <c:pt idx="3">
                  <c:v>1268.6751999999999</c:v>
                </c:pt>
                <c:pt idx="4">
                  <c:v>1114.2836</c:v>
                </c:pt>
                <c:pt idx="5">
                  <c:v>1108.6973999999998</c:v>
                </c:pt>
                <c:pt idx="6">
                  <c:v>1381.2592</c:v>
                </c:pt>
                <c:pt idx="7">
                  <c:v>1491.8409999999999</c:v>
                </c:pt>
                <c:pt idx="8">
                  <c:v>1546.7541999999999</c:v>
                </c:pt>
                <c:pt idx="9">
                  <c:v>1497.835</c:v>
                </c:pt>
                <c:pt idx="10">
                  <c:v>1452.0496000000001</c:v>
                </c:pt>
                <c:pt idx="11">
                  <c:v>1524.9763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C4-44AA-BC85-555182939984}"/>
            </c:ext>
          </c:extLst>
        </c:ser>
        <c:ser>
          <c:idx val="1"/>
          <c:order val="1"/>
          <c:tx>
            <c:strRef>
              <c:f>Λ.ΑΛΕΞΑΝΔΡΑΣ!$AB$4:$AB$5</c:f>
              <c:strCache>
                <c:ptCount val="2"/>
                <c:pt idx="0">
                  <c:v>ΠΑΡΑΣΚΕΥΗ</c:v>
                </c:pt>
                <c:pt idx="1">
                  <c:v>29/1/2021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Λ.ΑΛΕΞΑΝΔΡΑΣ!$AB$6:$AB$17</c:f>
              <c:numCache>
                <c:formatCode>0</c:formatCode>
                <c:ptCount val="12"/>
                <c:pt idx="0">
                  <c:v>1281.5681</c:v>
                </c:pt>
                <c:pt idx="1">
                  <c:v>1218.8369</c:v>
                </c:pt>
                <c:pt idx="2">
                  <c:v>1206.2582</c:v>
                </c:pt>
                <c:pt idx="3">
                  <c:v>1319.0823999999998</c:v>
                </c:pt>
                <c:pt idx="4">
                  <c:v>1307.9567000000002</c:v>
                </c:pt>
                <c:pt idx="5">
                  <c:v>1294.8164999999999</c:v>
                </c:pt>
                <c:pt idx="6">
                  <c:v>1386.7741999999998</c:v>
                </c:pt>
                <c:pt idx="7">
                  <c:v>1391.0830999999998</c:v>
                </c:pt>
                <c:pt idx="8">
                  <c:v>1392.2557000000002</c:v>
                </c:pt>
                <c:pt idx="9">
                  <c:v>1480.1403999999998</c:v>
                </c:pt>
                <c:pt idx="10">
                  <c:v>1331.3196</c:v>
                </c:pt>
                <c:pt idx="11">
                  <c:v>1429.0192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C4-44AA-BC85-555182939984}"/>
            </c:ext>
          </c:extLst>
        </c:ser>
        <c:ser>
          <c:idx val="2"/>
          <c:order val="2"/>
          <c:tx>
            <c:strRef>
              <c:f>Λ.ΑΛΕΞΑΝΔΡΑΣ!$AC$4:$AC$5</c:f>
              <c:strCache>
                <c:ptCount val="2"/>
                <c:pt idx="0">
                  <c:v>ΠΑΡΑΣΚΕΥΗ</c:v>
                </c:pt>
                <c:pt idx="1">
                  <c:v>31/1/2020</c:v>
                </c:pt>
              </c:strCache>
            </c:strRef>
          </c:tx>
          <c:marker>
            <c:symbol val="none"/>
          </c:marker>
          <c:cat>
            <c:numRef>
              <c:f>Λ.ΑΛΕΞΑΝΔΡΑΣ!$N$6:$N$17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Λ.ΑΛΕΞΑΝΔΡΑΣ!$AC$6:$AC$17</c:f>
              <c:numCache>
                <c:formatCode>0</c:formatCode>
                <c:ptCount val="12"/>
                <c:pt idx="0">
                  <c:v>1387.7268000000001</c:v>
                </c:pt>
                <c:pt idx="1">
                  <c:v>1229.8268</c:v>
                </c:pt>
                <c:pt idx="2">
                  <c:v>1241.3617999999999</c:v>
                </c:pt>
                <c:pt idx="3">
                  <c:v>1294.7462</c:v>
                </c:pt>
                <c:pt idx="4">
                  <c:v>1343.9858000000002</c:v>
                </c:pt>
                <c:pt idx="5">
                  <c:v>1335.7795000000001</c:v>
                </c:pt>
                <c:pt idx="6">
                  <c:v>1378.146</c:v>
                </c:pt>
                <c:pt idx="7">
                  <c:v>1446.8947999999998</c:v>
                </c:pt>
                <c:pt idx="8">
                  <c:v>1453.5381</c:v>
                </c:pt>
                <c:pt idx="9">
                  <c:v>1367.4983</c:v>
                </c:pt>
                <c:pt idx="10">
                  <c:v>1275.2192</c:v>
                </c:pt>
                <c:pt idx="11">
                  <c:v>1351.0436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C4-44AA-BC85-555182939984}"/>
            </c:ext>
          </c:extLst>
        </c:ser>
        <c:dLbls/>
        <c:marker val="1"/>
        <c:axId val="112205824"/>
        <c:axId val="112207360"/>
      </c:lineChart>
      <c:catAx>
        <c:axId val="112205824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207360"/>
        <c:crosses val="autoZero"/>
        <c:auto val="1"/>
        <c:lblAlgn val="ctr"/>
        <c:lblOffset val="100"/>
        <c:tickLblSkip val="1"/>
        <c:tickMarkSkip val="1"/>
      </c:catAx>
      <c:valAx>
        <c:axId val="1122073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12205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398510242085662"/>
          <c:y val="0.42060085836909877"/>
          <c:w val="0.14228121106073865"/>
          <c:h val="0.1988591125680105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39449480240983E-2"/>
          <c:y val="6.1757791342450269E-2"/>
          <c:w val="0.79140542228182165"/>
          <c:h val="0.83135488345606101"/>
        </c:manualLayout>
      </c:layout>
      <c:bar3DChart>
        <c:barDir val="col"/>
        <c:grouping val="clustered"/>
        <c:ser>
          <c:idx val="0"/>
          <c:order val="0"/>
          <c:tx>
            <c:strRef>
              <c:f>Λ.ΜΕΣΟΓΕΙΩΝ!$C$5</c:f>
              <c:strCache>
                <c:ptCount val="1"/>
                <c:pt idx="0">
                  <c:v>18/1/2021 - 22/1/2021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Λ.ΜΕΣΟΓΕΙΩΝ!$B$6:$B$10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Λ.ΜΕΣΟΓΕΙΩΝ!$C$6:$C$10</c:f>
              <c:numCache>
                <c:formatCode>0</c:formatCode>
                <c:ptCount val="5"/>
                <c:pt idx="0">
                  <c:v>53491.817600000009</c:v>
                </c:pt>
                <c:pt idx="1">
                  <c:v>53351.663299999993</c:v>
                </c:pt>
                <c:pt idx="2">
                  <c:v>54070.617300000005</c:v>
                </c:pt>
                <c:pt idx="3">
                  <c:v>54074.384300000012</c:v>
                </c:pt>
                <c:pt idx="4">
                  <c:v>53589.7909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E4-4E78-8B29-88CBB041C0D9}"/>
            </c:ext>
          </c:extLst>
        </c:ser>
        <c:ser>
          <c:idx val="1"/>
          <c:order val="1"/>
          <c:tx>
            <c:strRef>
              <c:f>Λ.ΜΕΣΟΓΕΙΩΝ!$D$5</c:f>
              <c:strCache>
                <c:ptCount val="1"/>
                <c:pt idx="0">
                  <c:v>25/1/2021 - 29/1/2021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Λ.ΜΕΣΟΓΕΙΩΝ!$B$6:$B$10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Λ.ΜΕΣΟΓΕΙΩΝ!$D$6:$D$10</c:f>
              <c:numCache>
                <c:formatCode>0</c:formatCode>
                <c:ptCount val="5"/>
                <c:pt idx="0">
                  <c:v>53405.130100000002</c:v>
                </c:pt>
                <c:pt idx="1">
                  <c:v>54801.629599999993</c:v>
                </c:pt>
                <c:pt idx="2">
                  <c:v>53539.032600000006</c:v>
                </c:pt>
                <c:pt idx="3">
                  <c:v>53760.653400000003</c:v>
                </c:pt>
                <c:pt idx="4">
                  <c:v>54320.946200000013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E4-4E78-8B29-88CBB041C0D9}"/>
            </c:ext>
          </c:extLst>
        </c:ser>
        <c:ser>
          <c:idx val="2"/>
          <c:order val="2"/>
          <c:tx>
            <c:strRef>
              <c:f>Λ.ΜΕΣΟΓΕΙΩΝ!$E$5</c:f>
              <c:strCache>
                <c:ptCount val="1"/>
                <c:pt idx="0">
                  <c:v>27/1/2020 - 31/1/2020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Λ.ΜΕΣΟΓΕΙΩΝ!$B$6:$B$10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Λ.ΜΕΣΟΓΕΙΩΝ!$E$6:$E$10</c:f>
              <c:numCache>
                <c:formatCode>0</c:formatCode>
                <c:ptCount val="5"/>
                <c:pt idx="0">
                  <c:v>54801.629599999993</c:v>
                </c:pt>
                <c:pt idx="1">
                  <c:v>55309.461000000003</c:v>
                </c:pt>
                <c:pt idx="2">
                  <c:v>56283.073000000004</c:v>
                </c:pt>
                <c:pt idx="3">
                  <c:v>55074.215300000003</c:v>
                </c:pt>
                <c:pt idx="4">
                  <c:v>55498.783200000005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E4-4E78-8B29-88CBB041C0D9}"/>
            </c:ext>
          </c:extLst>
        </c:ser>
        <c:dLbls/>
        <c:shape val="box"/>
        <c:axId val="103172352"/>
        <c:axId val="103186432"/>
        <c:axId val="0"/>
      </c:bar3DChart>
      <c:catAx>
        <c:axId val="103172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186432"/>
        <c:crosses val="autoZero"/>
        <c:auto val="1"/>
        <c:lblAlgn val="ctr"/>
        <c:lblOffset val="100"/>
      </c:catAx>
      <c:valAx>
        <c:axId val="103186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1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33160267376527"/>
          <c:y val="2.6679652184453187E-3"/>
          <c:w val="0.61926627131827672"/>
          <c:h val="6.231320396582260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2050629801575E-2"/>
          <c:y val="6.1757791342450269E-2"/>
          <c:w val="0.76939282113226082"/>
          <c:h val="0.83135488345606101"/>
        </c:manualLayout>
      </c:layout>
      <c:bar3DChart>
        <c:barDir val="col"/>
        <c:grouping val="clustered"/>
        <c:ser>
          <c:idx val="0"/>
          <c:order val="0"/>
          <c:tx>
            <c:strRef>
              <c:f>Λ.ΑΛΕΞΑΝΔΡΑΣ!$C$5</c:f>
              <c:strCache>
                <c:ptCount val="1"/>
                <c:pt idx="0">
                  <c:v>18/1/2021 - 22/1/2021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Λ.ΑΛΕΞΑΝΔΡΑΣ!$B$6:$B$10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Λ.ΑΛΕΞΑΝΔΡΑΣ!$C$6:$C$10</c:f>
              <c:numCache>
                <c:formatCode>0</c:formatCode>
                <c:ptCount val="5"/>
                <c:pt idx="0">
                  <c:v>33201.461000000003</c:v>
                </c:pt>
                <c:pt idx="1">
                  <c:v>32067.794299999998</c:v>
                </c:pt>
                <c:pt idx="2">
                  <c:v>33788.644400000005</c:v>
                </c:pt>
                <c:pt idx="3">
                  <c:v>32985.220499999996</c:v>
                </c:pt>
                <c:pt idx="4">
                  <c:v>32520.900500000003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1A-4D02-A5DB-A609F3E0CA84}"/>
            </c:ext>
          </c:extLst>
        </c:ser>
        <c:ser>
          <c:idx val="1"/>
          <c:order val="1"/>
          <c:tx>
            <c:strRef>
              <c:f>Λ.ΑΛΕΞΑΝΔΡΑΣ!$D$5</c:f>
              <c:strCache>
                <c:ptCount val="1"/>
                <c:pt idx="0">
                  <c:v>25/1/2021 - 29/1/2021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Λ.ΑΛΕΞΑΝΔΡΑΣ!$B$6:$B$10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Λ.ΑΛΕΞΑΝΔΡΑΣ!$D$6:$D$10</c:f>
              <c:numCache>
                <c:formatCode>0</c:formatCode>
                <c:ptCount val="5"/>
                <c:pt idx="0">
                  <c:v>32748.234299999996</c:v>
                </c:pt>
                <c:pt idx="1">
                  <c:v>32121.917100000006</c:v>
                </c:pt>
                <c:pt idx="2">
                  <c:v>32119.466799999998</c:v>
                </c:pt>
                <c:pt idx="3">
                  <c:v>32369.654000000002</c:v>
                </c:pt>
                <c:pt idx="4">
                  <c:v>33737.041100000002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1A-4D02-A5DB-A609F3E0CA84}"/>
            </c:ext>
          </c:extLst>
        </c:ser>
        <c:ser>
          <c:idx val="2"/>
          <c:order val="2"/>
          <c:tx>
            <c:strRef>
              <c:f>Λ.ΑΛΕΞΑΝΔΡΑΣ!$E$5</c:f>
              <c:strCache>
                <c:ptCount val="1"/>
                <c:pt idx="0">
                  <c:v>27/1/2020 - 31/1/2020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Λ.ΑΛΕΞΑΝΔΡΑΣ!$B$6:$B$10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Λ.ΑΛΕΞΑΝΔΡΑΣ!$E$6:$E$10</c:f>
              <c:numCache>
                <c:formatCode>0</c:formatCode>
                <c:ptCount val="5"/>
                <c:pt idx="0">
                  <c:v>32121.917100000006</c:v>
                </c:pt>
                <c:pt idx="1">
                  <c:v>31932.440200000001</c:v>
                </c:pt>
                <c:pt idx="2">
                  <c:v>32467.2029</c:v>
                </c:pt>
                <c:pt idx="3">
                  <c:v>32427.915199999999</c:v>
                </c:pt>
                <c:pt idx="4">
                  <c:v>32637.423699999999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A-4D02-A5DB-A609F3E0CA84}"/>
            </c:ext>
          </c:extLst>
        </c:ser>
        <c:dLbls/>
        <c:shape val="box"/>
        <c:axId val="103223296"/>
        <c:axId val="103224832"/>
        <c:axId val="0"/>
      </c:bar3DChart>
      <c:catAx>
        <c:axId val="103223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24832"/>
        <c:crosses val="autoZero"/>
        <c:auto val="1"/>
        <c:lblAlgn val="ctr"/>
        <c:lblOffset val="100"/>
      </c:catAx>
      <c:valAx>
        <c:axId val="103224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61602624880281"/>
          <c:y val="2.0503255546213076E-3"/>
          <c:w val="0.60974316981795085"/>
          <c:h val="5.965434325899098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39449480240983E-2"/>
          <c:y val="6.1757791342450269E-2"/>
          <c:w val="0.79140542228182165"/>
          <c:h val="0.83135488345606101"/>
        </c:manualLayout>
      </c:layout>
      <c:bar3DChart>
        <c:barDir val="col"/>
        <c:grouping val="clustered"/>
        <c:ser>
          <c:idx val="0"/>
          <c:order val="0"/>
          <c:tx>
            <c:strRef>
              <c:f>ΒΑΣ.ΣΟΦΙΑΣ!$C$5</c:f>
              <c:strCache>
                <c:ptCount val="1"/>
                <c:pt idx="0">
                  <c:v>18/1/2021 - 22/1/2021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ΒΑΣ.ΣΟΦΙΑΣ!$B$6:$B$10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ΒΑΣ.ΣΟΦΙΑΣ!$C$6:$C$10</c:f>
              <c:numCache>
                <c:formatCode>0</c:formatCode>
                <c:ptCount val="5"/>
                <c:pt idx="0">
                  <c:v>34268.762200000005</c:v>
                </c:pt>
                <c:pt idx="1">
                  <c:v>33902.058700000001</c:v>
                </c:pt>
                <c:pt idx="2">
                  <c:v>34462.488100000002</c:v>
                </c:pt>
                <c:pt idx="3">
                  <c:v>31844.010330000001</c:v>
                </c:pt>
                <c:pt idx="4">
                  <c:v>34254.653200000001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E-4575-9C50-016F4AD8C0AF}"/>
            </c:ext>
          </c:extLst>
        </c:ser>
        <c:ser>
          <c:idx val="1"/>
          <c:order val="1"/>
          <c:tx>
            <c:strRef>
              <c:f>ΒΑΣ.ΣΟΦΙΑΣ!$D$5</c:f>
              <c:strCache>
                <c:ptCount val="1"/>
                <c:pt idx="0">
                  <c:v>25/1/2021 - 29/1/2021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ΒΑΣ.ΣΟΦΙΑΣ!$B$6:$B$10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ΒΑΣ.ΣΟΦΙΑΣ!$D$6:$D$10</c:f>
              <c:numCache>
                <c:formatCode>0</c:formatCode>
                <c:ptCount val="5"/>
                <c:pt idx="0">
                  <c:v>34205.137900000002</c:v>
                </c:pt>
                <c:pt idx="1">
                  <c:v>33474.248500000002</c:v>
                </c:pt>
                <c:pt idx="2">
                  <c:v>34827.636900000005</c:v>
                </c:pt>
                <c:pt idx="3">
                  <c:v>31414.559649999992</c:v>
                </c:pt>
                <c:pt idx="4">
                  <c:v>33472.467600000004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7E-4575-9C50-016F4AD8C0AF}"/>
            </c:ext>
          </c:extLst>
        </c:ser>
        <c:ser>
          <c:idx val="2"/>
          <c:order val="2"/>
          <c:tx>
            <c:strRef>
              <c:f>ΒΑΣ.ΣΟΦΙΑΣ!$E$5</c:f>
              <c:strCache>
                <c:ptCount val="1"/>
                <c:pt idx="0">
                  <c:v>27/1/2020 - 31/1/2020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ΒΑΣ.ΣΟΦΙΑΣ!$B$6:$B$10</c:f>
              <c:strCache>
                <c:ptCount val="5"/>
                <c:pt idx="0">
                  <c:v>ΔΕΥΤΕΡΑ</c:v>
                </c:pt>
                <c:pt idx="1">
                  <c:v>ΤΡΙΤΗ</c:v>
                </c:pt>
                <c:pt idx="2">
                  <c:v>ΤΕΤΑΡΤΗ</c:v>
                </c:pt>
                <c:pt idx="3">
                  <c:v>ΠΕΜΠΤΗ</c:v>
                </c:pt>
                <c:pt idx="4">
                  <c:v>ΠΑΡΑΣΚΕΥΗ</c:v>
                </c:pt>
              </c:strCache>
            </c:strRef>
          </c:cat>
          <c:val>
            <c:numRef>
              <c:f>ΒΑΣ.ΣΟΦΙΑΣ!$E$6:$E$10</c:f>
              <c:numCache>
                <c:formatCode>0</c:formatCode>
                <c:ptCount val="5"/>
                <c:pt idx="0">
                  <c:v>33474.248500000002</c:v>
                </c:pt>
                <c:pt idx="1">
                  <c:v>33197.969300000004</c:v>
                </c:pt>
                <c:pt idx="2">
                  <c:v>33164.010200000004</c:v>
                </c:pt>
                <c:pt idx="3">
                  <c:v>32459.04968</c:v>
                </c:pt>
                <c:pt idx="4">
                  <c:v>32004.166259999995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7E-4575-9C50-016F4AD8C0AF}"/>
            </c:ext>
          </c:extLst>
        </c:ser>
        <c:dLbls/>
        <c:shape val="box"/>
        <c:axId val="103278080"/>
        <c:axId val="103279616"/>
        <c:axId val="0"/>
      </c:bar3DChart>
      <c:catAx>
        <c:axId val="103278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79616"/>
        <c:crosses val="autoZero"/>
        <c:auto val="1"/>
        <c:lblAlgn val="ctr"/>
        <c:lblOffset val="100"/>
      </c:catAx>
      <c:valAx>
        <c:axId val="103279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2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78000180504703"/>
          <c:y val="7.5311251176699595E-5"/>
          <c:w val="0.55100885574806735"/>
          <c:h val="6.564123665064432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Τίτλος γραφήματος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499728796036425"/>
          <c:y val="0.1636852468380865"/>
          <c:w val="0.77143352226602757"/>
          <c:h val="0.64553474982972248"/>
        </c:manualLayout>
      </c:layout>
      <c:barChart>
        <c:barDir val="bar"/>
        <c:grouping val="clustered"/>
        <c:ser>
          <c:idx val="0"/>
          <c:order val="0"/>
          <c:tx>
            <c:strRef>
              <c:f>General!$C$2</c:f>
              <c:strCache>
                <c:ptCount val="1"/>
                <c:pt idx="0">
                  <c:v>Προηγούμενη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elete val="1"/>
          </c:dLbls>
          <c:cat>
            <c:strRef>
              <c:f>General!$B$3:$B$14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General!$C$3:$C$14</c:f>
              <c:numCache>
                <c:formatCode>0</c:formatCode>
                <c:ptCount val="12"/>
                <c:pt idx="1">
                  <c:v>5574.3493249999983</c:v>
                </c:pt>
                <c:pt idx="2">
                  <c:v>5464.1223683333319</c:v>
                </c:pt>
                <c:pt idx="3">
                  <c:v>1361.7292299999999</c:v>
                </c:pt>
                <c:pt idx="4">
                  <c:v>1381.0044483333329</c:v>
                </c:pt>
                <c:pt idx="5">
                  <c:v>1470.2699878333328</c:v>
                </c:pt>
                <c:pt idx="6">
                  <c:v>1341.9295543333333</c:v>
                </c:pt>
                <c:pt idx="7">
                  <c:v>2154.2333499999995</c:v>
                </c:pt>
                <c:pt idx="8">
                  <c:v>2678.2340376904758</c:v>
                </c:pt>
                <c:pt idx="9">
                  <c:v>2580.5540266666667</c:v>
                </c:pt>
                <c:pt idx="10">
                  <c:v>2036.4072449999994</c:v>
                </c:pt>
                <c:pt idx="11">
                  <c:v>2496.2312916666669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2C-41B3-9D2F-1D7416C8F790}"/>
            </c:ext>
          </c:extLst>
        </c:ser>
        <c:ser>
          <c:idx val="1"/>
          <c:order val="1"/>
          <c:tx>
            <c:strRef>
              <c:f>General!$D$2</c:f>
              <c:strCache>
                <c:ptCount val="1"/>
                <c:pt idx="0">
                  <c:v>Τρέχουσα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elete val="1"/>
          </c:dLbls>
          <c:cat>
            <c:strRef>
              <c:f>General!$B$3:$B$14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General!$D$3:$D$14</c:f>
              <c:numCache>
                <c:formatCode>0</c:formatCode>
                <c:ptCount val="12"/>
                <c:pt idx="1">
                  <c:v>5604.1974950000003</c:v>
                </c:pt>
                <c:pt idx="2">
                  <c:v>5646.8448433333333</c:v>
                </c:pt>
                <c:pt idx="3">
                  <c:v>1368.1024333333326</c:v>
                </c:pt>
                <c:pt idx="4">
                  <c:v>1358.9631799999997</c:v>
                </c:pt>
                <c:pt idx="5">
                  <c:v>1460.6224491666667</c:v>
                </c:pt>
                <c:pt idx="6">
                  <c:v>1354.8209533333334</c:v>
                </c:pt>
                <c:pt idx="7">
                  <c:v>2151.835286666666</c:v>
                </c:pt>
                <c:pt idx="8">
                  <c:v>2334.1142749999995</c:v>
                </c:pt>
                <c:pt idx="9">
                  <c:v>2610.7046266666657</c:v>
                </c:pt>
                <c:pt idx="10">
                  <c:v>2057.1782216666661</c:v>
                </c:pt>
                <c:pt idx="11">
                  <c:v>2503.5258883333327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2C-41B3-9D2F-1D7416C8F790}"/>
            </c:ext>
          </c:extLst>
        </c:ser>
        <c:ser>
          <c:idx val="2"/>
          <c:order val="2"/>
          <c:tx>
            <c:strRef>
              <c:f>General!$E$2</c:f>
              <c:strCache>
                <c:ptCount val="1"/>
                <c:pt idx="0">
                  <c:v>Ποσοστό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General!$B$3:$B$14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General!$E$3:$E$14</c:f>
              <c:numCache>
                <c:formatCode>0.0%</c:formatCode>
                <c:ptCount val="12"/>
                <c:pt idx="1">
                  <c:v>5.3545567849755393E-3</c:v>
                </c:pt>
                <c:pt idx="2">
                  <c:v>3.344040683622862E-2</c:v>
                </c:pt>
                <c:pt idx="3">
                  <c:v>4.6802280460211962E-3</c:v>
                </c:pt>
                <c:pt idx="4">
                  <c:v>-1.5960316681046249E-2</c:v>
                </c:pt>
                <c:pt idx="5">
                  <c:v>-6.5617463095217782E-3</c:v>
                </c:pt>
                <c:pt idx="6">
                  <c:v>9.6066138184165446E-3</c:v>
                </c:pt>
                <c:pt idx="7">
                  <c:v>-1.1131864304920749E-3</c:v>
                </c:pt>
                <c:pt idx="8">
                  <c:v>-0.12848756226965924</c:v>
                </c:pt>
                <c:pt idx="9">
                  <c:v>1.1683770108446682E-2</c:v>
                </c:pt>
                <c:pt idx="10">
                  <c:v>1.0199814755946555E-2</c:v>
                </c:pt>
                <c:pt idx="11">
                  <c:v>2.9222439006422185E-3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2C-41B3-9D2F-1D7416C8F790}"/>
            </c:ext>
          </c:extLst>
        </c:ser>
        <c:dLbls>
          <c:showVal val="1"/>
        </c:dLbls>
        <c:gapWidth val="115"/>
        <c:overlap val="-20"/>
        <c:axId val="103507072"/>
        <c:axId val="103508608"/>
      </c:barChart>
      <c:catAx>
        <c:axId val="103507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508608"/>
        <c:crosses val="autoZero"/>
        <c:auto val="1"/>
        <c:lblAlgn val="ctr"/>
        <c:lblOffset val="100"/>
      </c:catAx>
      <c:valAx>
        <c:axId val="103508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5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Τίτλος γραφήματος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General!$H$2</c:f>
              <c:strCache>
                <c:ptCount val="1"/>
                <c:pt idx="0">
                  <c:v>Περσινή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elete val="1"/>
          </c:dLbls>
          <c:cat>
            <c:strRef>
              <c:f>General!$G$3:$G$14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General!$H$3:$H$14</c:f>
              <c:numCache>
                <c:formatCode>0</c:formatCode>
                <c:ptCount val="12"/>
                <c:pt idx="1">
                  <c:v>5193.5170533333339</c:v>
                </c:pt>
                <c:pt idx="2">
                  <c:v>5800.1298850000003</c:v>
                </c:pt>
                <c:pt idx="3">
                  <c:v>1332.5771666666667</c:v>
                </c:pt>
                <c:pt idx="4">
                  <c:v>1360.5378183333335</c:v>
                </c:pt>
                <c:pt idx="5">
                  <c:v>1480.8477590000002</c:v>
                </c:pt>
                <c:pt idx="6">
                  <c:v>1257.4763066666667</c:v>
                </c:pt>
                <c:pt idx="7">
                  <c:v>2224.7767799999997</c:v>
                </c:pt>
                <c:pt idx="8">
                  <c:v>2391.3425883333334</c:v>
                </c:pt>
                <c:pt idx="9">
                  <c:v>2646.6011833333346</c:v>
                </c:pt>
                <c:pt idx="10">
                  <c:v>2158.9331808333345</c:v>
                </c:pt>
                <c:pt idx="11">
                  <c:v>2412.7799016666659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A-4769-9FA4-30FC89D9C81B}"/>
            </c:ext>
          </c:extLst>
        </c:ser>
        <c:ser>
          <c:idx val="1"/>
          <c:order val="1"/>
          <c:tx>
            <c:strRef>
              <c:f>General!$I$2</c:f>
              <c:strCache>
                <c:ptCount val="1"/>
                <c:pt idx="0">
                  <c:v>Τρέχουσα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elete val="1"/>
          </c:dLbls>
          <c:cat>
            <c:strRef>
              <c:f>General!$G$3:$G$14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General!$I$3:$I$14</c:f>
              <c:numCache>
                <c:formatCode>0</c:formatCode>
                <c:ptCount val="12"/>
                <c:pt idx="1">
                  <c:v>5604.1974950000003</c:v>
                </c:pt>
                <c:pt idx="2">
                  <c:v>5646.8448433333333</c:v>
                </c:pt>
                <c:pt idx="3">
                  <c:v>1368.1024333333326</c:v>
                </c:pt>
                <c:pt idx="4">
                  <c:v>1358.9631799999997</c:v>
                </c:pt>
                <c:pt idx="5">
                  <c:v>1460.6224491666667</c:v>
                </c:pt>
                <c:pt idx="6">
                  <c:v>1354.8209533333334</c:v>
                </c:pt>
                <c:pt idx="7">
                  <c:v>2151.835286666666</c:v>
                </c:pt>
                <c:pt idx="8">
                  <c:v>2334.1142749999995</c:v>
                </c:pt>
                <c:pt idx="9">
                  <c:v>2610.7046266666657</c:v>
                </c:pt>
                <c:pt idx="10">
                  <c:v>2057.1782216666661</c:v>
                </c:pt>
                <c:pt idx="11">
                  <c:v>2503.5258883333327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DA-4769-9FA4-30FC89D9C81B}"/>
            </c:ext>
          </c:extLst>
        </c:ser>
        <c:ser>
          <c:idx val="2"/>
          <c:order val="2"/>
          <c:tx>
            <c:strRef>
              <c:f>General!$J$2</c:f>
              <c:strCache>
                <c:ptCount val="1"/>
                <c:pt idx="0">
                  <c:v>Ποσοστό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General!$G$3:$G$14</c:f>
              <c:strCache>
                <c:ptCount val="12"/>
                <c:pt idx="1">
                  <c:v>Λ. Κηφισού (προς Λαμία)</c:v>
                </c:pt>
                <c:pt idx="2">
                  <c:v>Λ. Κηφισού (προς Πειραιά)</c:v>
                </c:pt>
                <c:pt idx="3">
                  <c:v>Λ. Αλεξάνδρας (προς Λ. Κηφισίας)</c:v>
                </c:pt>
                <c:pt idx="4">
                  <c:v>Λ. Αλεξάνδρας (προς Πατησίων)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Ποσειδώνος (προς Πειραιά)</c:v>
                </c:pt>
                <c:pt idx="10">
                  <c:v>Λ. Ποσειδώνος (προς Γλυφάδα)</c:v>
                </c:pt>
                <c:pt idx="11">
                  <c:v>Π. Ράλλη (προς κέντρο)</c:v>
                </c:pt>
              </c:strCache>
            </c:strRef>
          </c:cat>
          <c:val>
            <c:numRef>
              <c:f>General!$J$3:$J$14</c:f>
              <c:numCache>
                <c:formatCode>0.0%</c:formatCode>
                <c:ptCount val="12"/>
                <c:pt idx="1">
                  <c:v>7.9075593176897399E-2</c:v>
                </c:pt>
                <c:pt idx="2">
                  <c:v>-2.6427863635103084E-2</c:v>
                </c:pt>
                <c:pt idx="3">
                  <c:v>2.6659069024520095E-2</c:v>
                </c:pt>
                <c:pt idx="4">
                  <c:v>-1.157364618693868E-3</c:v>
                </c:pt>
                <c:pt idx="5">
                  <c:v>-1.3657926488669593E-2</c:v>
                </c:pt>
                <c:pt idx="6">
                  <c:v>7.7412708414927672E-2</c:v>
                </c:pt>
                <c:pt idx="7">
                  <c:v>-3.2785982840639945E-2</c:v>
                </c:pt>
                <c:pt idx="8">
                  <c:v>-2.3931457421673474E-2</c:v>
                </c:pt>
                <c:pt idx="9">
                  <c:v>-1.3563266310285595E-2</c:v>
                </c:pt>
                <c:pt idx="10">
                  <c:v>-4.7132055808874029E-2</c:v>
                </c:pt>
                <c:pt idx="11">
                  <c:v>3.7610553123383468E-2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DA-4769-9FA4-30FC89D9C81B}"/>
            </c:ext>
          </c:extLst>
        </c:ser>
        <c:dLbls>
          <c:showVal val="1"/>
        </c:dLbls>
        <c:gapWidth val="115"/>
        <c:overlap val="-20"/>
        <c:axId val="103458688"/>
        <c:axId val="103460224"/>
      </c:barChart>
      <c:catAx>
        <c:axId val="103458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460224"/>
        <c:crosses val="autoZero"/>
        <c:auto val="1"/>
        <c:lblAlgn val="ctr"/>
        <c:lblOffset val="100"/>
      </c:catAx>
      <c:valAx>
        <c:axId val="1034602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34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338345632646986E-2"/>
          <c:y val="9.3617215793749584E-2"/>
          <c:w val="0.70446160590221829"/>
          <c:h val="0.76595903831249668"/>
        </c:manualLayout>
      </c:layout>
      <c:lineChart>
        <c:grouping val="standard"/>
        <c:ser>
          <c:idx val="0"/>
          <c:order val="0"/>
          <c:tx>
            <c:strRef>
              <c:f>Λ.ΚΗΦΙΣΟΥ!$P$65:$P$66</c:f>
              <c:strCache>
                <c:ptCount val="2"/>
                <c:pt idx="0">
                  <c:v>ΔΕΥΤΕΡΑ</c:v>
                </c:pt>
                <c:pt idx="1">
                  <c:v>18/1/2021</c:v>
                </c:pt>
              </c:strCache>
            </c:strRef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Λ.ΚΗΦΙΣΟΥ!$P$67:$P$78</c:f>
              <c:numCache>
                <c:formatCode>0</c:formatCode>
                <c:ptCount val="12"/>
                <c:pt idx="0">
                  <c:v>6145.4059999999999</c:v>
                </c:pt>
                <c:pt idx="1">
                  <c:v>6704.4230000000016</c:v>
                </c:pt>
                <c:pt idx="2">
                  <c:v>5985.9640000000009</c:v>
                </c:pt>
                <c:pt idx="3">
                  <c:v>5307.4710000000005</c:v>
                </c:pt>
                <c:pt idx="4">
                  <c:v>4699.1987000000017</c:v>
                </c:pt>
                <c:pt idx="5">
                  <c:v>4781.9486999999999</c:v>
                </c:pt>
                <c:pt idx="6">
                  <c:v>4508.6710000000003</c:v>
                </c:pt>
                <c:pt idx="7">
                  <c:v>5144.6816000000008</c:v>
                </c:pt>
                <c:pt idx="8">
                  <c:v>5239.7982999999995</c:v>
                </c:pt>
                <c:pt idx="9">
                  <c:v>5486.0117</c:v>
                </c:pt>
                <c:pt idx="10">
                  <c:v>5653.9810000000007</c:v>
                </c:pt>
                <c:pt idx="11">
                  <c:v>5040.1850000000004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8E-4123-ADB7-6A120C00E4FE}"/>
            </c:ext>
          </c:extLst>
        </c:ser>
        <c:ser>
          <c:idx val="1"/>
          <c:order val="1"/>
          <c:tx>
            <c:strRef>
              <c:f>Λ.ΚΗΦΙΣΟΥ!$Q$65:$Q$66</c:f>
              <c:strCache>
                <c:ptCount val="2"/>
                <c:pt idx="0">
                  <c:v>ΔΕΥΤΕΡΑ</c:v>
                </c:pt>
                <c:pt idx="1">
                  <c:v>25/1/2021</c:v>
                </c:pt>
              </c:strCache>
            </c:strRef>
          </c:tx>
          <c:spPr>
            <a:ln w="2540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Λ.ΚΗΦΙΣΟΥ!$Q$67:$Q$78</c:f>
              <c:numCache>
                <c:formatCode>0</c:formatCode>
                <c:ptCount val="12"/>
                <c:pt idx="0">
                  <c:v>6206.7120000000004</c:v>
                </c:pt>
                <c:pt idx="1">
                  <c:v>6627.0493000000015</c:v>
                </c:pt>
                <c:pt idx="2">
                  <c:v>5178.8920000000007</c:v>
                </c:pt>
                <c:pt idx="3">
                  <c:v>5812.9193999999998</c:v>
                </c:pt>
                <c:pt idx="4">
                  <c:v>5241.308</c:v>
                </c:pt>
                <c:pt idx="5">
                  <c:v>5099.2217000000001</c:v>
                </c:pt>
                <c:pt idx="6">
                  <c:v>5070.0996000000005</c:v>
                </c:pt>
                <c:pt idx="7">
                  <c:v>5075.4683000000005</c:v>
                </c:pt>
                <c:pt idx="8">
                  <c:v>5820.3590000000004</c:v>
                </c:pt>
                <c:pt idx="9">
                  <c:v>5922.4540000000006</c:v>
                </c:pt>
                <c:pt idx="10">
                  <c:v>5702.5586000000003</c:v>
                </c:pt>
                <c:pt idx="11">
                  <c:v>5420.3120000000008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8E-4123-ADB7-6A120C00E4FE}"/>
            </c:ext>
          </c:extLst>
        </c:ser>
        <c:ser>
          <c:idx val="2"/>
          <c:order val="2"/>
          <c:tx>
            <c:strRef>
              <c:f>Λ.ΚΗΦΙΣΟΥ!$R$65:$R$66</c:f>
              <c:strCache>
                <c:ptCount val="2"/>
                <c:pt idx="0">
                  <c:v>ΔΕΥΤΕΡΑ</c:v>
                </c:pt>
                <c:pt idx="1">
                  <c:v>27/1/2020</c:v>
                </c:pt>
              </c:strCache>
            </c:strRef>
          </c:tx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Λ.ΚΗΦΙΣΟΥ!$R$67:$R$78</c:f>
              <c:numCache>
                <c:formatCode>0</c:formatCode>
                <c:ptCount val="12"/>
                <c:pt idx="0">
                  <c:v>6194.3660000000009</c:v>
                </c:pt>
                <c:pt idx="1">
                  <c:v>4628.7783000000009</c:v>
                </c:pt>
                <c:pt idx="2">
                  <c:v>5046.4000000000005</c:v>
                </c:pt>
                <c:pt idx="3">
                  <c:v>6299.2656000000015</c:v>
                </c:pt>
                <c:pt idx="4">
                  <c:v>5782.4096999999992</c:v>
                </c:pt>
                <c:pt idx="5">
                  <c:v>5507.6245000000008</c:v>
                </c:pt>
                <c:pt idx="6">
                  <c:v>5371.8047000000015</c:v>
                </c:pt>
                <c:pt idx="7">
                  <c:v>5332.7714999999998</c:v>
                </c:pt>
                <c:pt idx="8">
                  <c:v>5677.0320000000002</c:v>
                </c:pt>
                <c:pt idx="9">
                  <c:v>6077.0510000000004</c:v>
                </c:pt>
                <c:pt idx="10">
                  <c:v>6064.2490000000007</c:v>
                </c:pt>
                <c:pt idx="11">
                  <c:v>5681.4707000000008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8E-4123-ADB7-6A120C00E4FE}"/>
            </c:ext>
          </c:extLst>
        </c:ser>
        <c:dLbls/>
        <c:marker val="1"/>
        <c:axId val="103399424"/>
        <c:axId val="103400960"/>
      </c:lineChart>
      <c:catAx>
        <c:axId val="103399424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400960"/>
        <c:crosses val="autoZero"/>
        <c:auto val="1"/>
        <c:lblAlgn val="ctr"/>
        <c:lblOffset val="100"/>
        <c:tickLblSkip val="1"/>
        <c:tickMarkSkip val="1"/>
      </c:catAx>
      <c:valAx>
        <c:axId val="1034009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399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624608766009529"/>
          <c:y val="0.42127748925001396"/>
          <c:w val="0.15477702129339099"/>
          <c:h val="0.197166694588708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6.1452625721284564E-2"/>
          <c:y val="9.2827386716222982E-2"/>
          <c:w val="0.7281205047582503"/>
          <c:h val="0.7679356537432992"/>
        </c:manualLayout>
      </c:layout>
      <c:lineChart>
        <c:grouping val="standard"/>
        <c:ser>
          <c:idx val="0"/>
          <c:order val="0"/>
          <c:tx>
            <c:strRef>
              <c:f>Λ.ΚΗΦΙΣΟΥ!$S$65:$S$66</c:f>
              <c:strCache>
                <c:ptCount val="2"/>
                <c:pt idx="0">
                  <c:v>ΤΡΙΤΗ</c:v>
                </c:pt>
                <c:pt idx="1">
                  <c:v>19/1/2021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Λ.ΚΗΦΙΣΟΥ!$S$67:$S$78</c:f>
              <c:numCache>
                <c:formatCode>0</c:formatCode>
                <c:ptCount val="12"/>
                <c:pt idx="0">
                  <c:v>5706.8203000000003</c:v>
                </c:pt>
                <c:pt idx="1">
                  <c:v>5980.4726999999993</c:v>
                </c:pt>
                <c:pt idx="2">
                  <c:v>5797.2704999999996</c:v>
                </c:pt>
                <c:pt idx="3">
                  <c:v>5241.5170000000007</c:v>
                </c:pt>
                <c:pt idx="4">
                  <c:v>5155.0072999999993</c:v>
                </c:pt>
                <c:pt idx="5">
                  <c:v>5028.6665000000012</c:v>
                </c:pt>
                <c:pt idx="6">
                  <c:v>4971.8390000000009</c:v>
                </c:pt>
                <c:pt idx="7">
                  <c:v>5574.3105000000005</c:v>
                </c:pt>
                <c:pt idx="8">
                  <c:v>5798.9096999999992</c:v>
                </c:pt>
                <c:pt idx="9">
                  <c:v>5682.924</c:v>
                </c:pt>
                <c:pt idx="10">
                  <c:v>5322.6100000000006</c:v>
                </c:pt>
                <c:pt idx="11">
                  <c:v>5692.8830000000007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C8-4DDE-B8A9-F98670E61B6E}"/>
            </c:ext>
          </c:extLst>
        </c:ser>
        <c:ser>
          <c:idx val="1"/>
          <c:order val="1"/>
          <c:tx>
            <c:strRef>
              <c:f>Λ.ΚΗΦΙΣΟΥ!$T$65:$T$66</c:f>
              <c:strCache>
                <c:ptCount val="2"/>
                <c:pt idx="0">
                  <c:v>ΤΡΙΤΗ</c:v>
                </c:pt>
                <c:pt idx="1">
                  <c:v>26/1/2021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Λ.ΚΗΦΙΣΟΥ!$T$67:$T$78</c:f>
              <c:numCache>
                <c:formatCode>0</c:formatCode>
                <c:ptCount val="12"/>
                <c:pt idx="0">
                  <c:v>6147.308</c:v>
                </c:pt>
                <c:pt idx="1">
                  <c:v>6517.3280000000004</c:v>
                </c:pt>
                <c:pt idx="2">
                  <c:v>6036.4319999999998</c:v>
                </c:pt>
                <c:pt idx="3">
                  <c:v>5680.0312000000004</c:v>
                </c:pt>
                <c:pt idx="4">
                  <c:v>5156.1606000000011</c:v>
                </c:pt>
                <c:pt idx="5">
                  <c:v>5045.1963000000023</c:v>
                </c:pt>
                <c:pt idx="6">
                  <c:v>5165.2382999999991</c:v>
                </c:pt>
                <c:pt idx="7">
                  <c:v>5313.4746000000005</c:v>
                </c:pt>
                <c:pt idx="8">
                  <c:v>5631.7429999999995</c:v>
                </c:pt>
                <c:pt idx="9">
                  <c:v>5599.0654000000004</c:v>
                </c:pt>
                <c:pt idx="10">
                  <c:v>5365.3154000000004</c:v>
                </c:pt>
                <c:pt idx="11">
                  <c:v>4260.9442999999992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C8-4DDE-B8A9-F98670E61B6E}"/>
            </c:ext>
          </c:extLst>
        </c:ser>
        <c:ser>
          <c:idx val="2"/>
          <c:order val="2"/>
          <c:tx>
            <c:strRef>
              <c:f>Λ.ΚΗΦΙΣΟΥ!$U$65:$U$66</c:f>
              <c:strCache>
                <c:ptCount val="2"/>
                <c:pt idx="0">
                  <c:v>ΤΡΙΤΗ</c:v>
                </c:pt>
                <c:pt idx="1">
                  <c:v>28/1/2020</c:v>
                </c:pt>
              </c:strCache>
            </c:strRef>
          </c:tx>
          <c:marker>
            <c:symbol val="none"/>
          </c:marker>
          <c:cat>
            <c:numRef>
              <c:f>Λ.ΚΗΦΙΣΟΥ!$O$67:$O$78</c:f>
              <c:numCache>
                <c:formatCode>h:mm</c:formatCode>
                <c:ptCount val="12"/>
                <c:pt idx="0">
                  <c:v>0.33333333333333298</c:v>
                </c:pt>
                <c:pt idx="1">
                  <c:v>0.37500000000000006</c:v>
                </c:pt>
                <c:pt idx="2">
                  <c:v>0.41666666666666707</c:v>
                </c:pt>
                <c:pt idx="3">
                  <c:v>0.45833333333333293</c:v>
                </c:pt>
                <c:pt idx="4">
                  <c:v>0.5</c:v>
                </c:pt>
                <c:pt idx="5">
                  <c:v>0.54166666666666596</c:v>
                </c:pt>
                <c:pt idx="6">
                  <c:v>0.58333333333333293</c:v>
                </c:pt>
                <c:pt idx="7">
                  <c:v>0.62500000000000011</c:v>
                </c:pt>
                <c:pt idx="8">
                  <c:v>0.66666666666666707</c:v>
                </c:pt>
                <c:pt idx="9">
                  <c:v>0.70833333333333304</c:v>
                </c:pt>
                <c:pt idx="10">
                  <c:v>0.75000000000000011</c:v>
                </c:pt>
                <c:pt idx="11">
                  <c:v>0.79166666666666596</c:v>
                </c:pt>
              </c:numCache>
            </c:numRef>
          </c:cat>
          <c:val>
            <c:numRef>
              <c:f>Λ.ΚΗΦΙΣΟΥ!$U$67:$U$78</c:f>
              <c:numCache>
                <c:formatCode>0</c:formatCode>
                <c:ptCount val="12"/>
                <c:pt idx="0">
                  <c:v>6182.1540000000014</c:v>
                </c:pt>
                <c:pt idx="1">
                  <c:v>6081.67</c:v>
                </c:pt>
                <c:pt idx="2">
                  <c:v>5670.8984</c:v>
                </c:pt>
                <c:pt idx="3">
                  <c:v>5934.4069999999992</c:v>
                </c:pt>
                <c:pt idx="4">
                  <c:v>5729.01</c:v>
                </c:pt>
                <c:pt idx="5">
                  <c:v>5492.2056000000002</c:v>
                </c:pt>
                <c:pt idx="6">
                  <c:v>5845.6206000000011</c:v>
                </c:pt>
                <c:pt idx="7">
                  <c:v>6048.6450000000004</c:v>
                </c:pt>
                <c:pt idx="8">
                  <c:v>6113.112000000001</c:v>
                </c:pt>
                <c:pt idx="9">
                  <c:v>6417.8687</c:v>
                </c:pt>
                <c:pt idx="10">
                  <c:v>5722.8690000000015</c:v>
                </c:pt>
                <c:pt idx="11">
                  <c:v>5562.6960000000008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C8-4DDE-B8A9-F98670E61B6E}"/>
            </c:ext>
          </c:extLst>
        </c:ser>
        <c:dLbls/>
        <c:marker val="1"/>
        <c:axId val="103633664"/>
        <c:axId val="103635200"/>
      </c:lineChart>
      <c:catAx>
        <c:axId val="103633664"/>
        <c:scaling>
          <c:orientation val="minMax"/>
        </c:scaling>
        <c:axPos val="b"/>
        <c:numFmt formatCode="h: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635200"/>
        <c:crosses val="autoZero"/>
        <c:auto val="1"/>
        <c:lblAlgn val="ctr"/>
        <c:lblOffset val="100"/>
        <c:tickLblSkip val="1"/>
        <c:tickMarkSkip val="1"/>
      </c:catAx>
      <c:valAx>
        <c:axId val="1036352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3633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1005742703214734"/>
          <c:y val="0.42194270020044972"/>
          <c:w val="0.13729331202020803"/>
          <c:h val="0.195502840625934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B727D-1DAC-412D-AD93-2DBF2EAC643D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7BAF0A68-50BE-447C-905A-BB6B09DFA1E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B52AB1-3D06-428A-A858-2E97BEDCAC8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8B13C7A4-AA98-426C-BAB5-175667E7A8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i="1" smtClean="0">
                <a:latin typeface="Arial" panose="020B0604020202020204" pitchFamily="34" charset="0"/>
                <a:cs typeface="Arial" panose="020B0604020202020204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BEFC36-A0C1-464A-9270-C3FE1C6E920C}" type="slidenum">
              <a:rPr lang="en-US" altLang="el-GR"/>
              <a:pPr>
                <a:spcBef>
                  <a:spcPct val="0"/>
                </a:spcBef>
              </a:pPr>
              <a:t>1</a:t>
            </a:fld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T0" fmla="*/ 0 w 3762978"/>
              <a:gd name="T1" fmla="*/ 0 h 6858000"/>
              <a:gd name="T2" fmla="*/ 3761772 w 3762978"/>
              <a:gd name="T3" fmla="*/ 0 h 6858000"/>
              <a:gd name="T4" fmla="*/ 3761772 w 3762978"/>
              <a:gd name="T5" fmla="*/ 6858000 h 6858000"/>
              <a:gd name="T6" fmla="*/ 338559 w 3762978"/>
              <a:gd name="T7" fmla="*/ 6858000 h 6858000"/>
              <a:gd name="T8" fmla="*/ 1189185 w 3762978"/>
              <a:gd name="T9" fmla="*/ 433705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>
              <a:gd name="T0" fmla="*/ 0 w 1254127"/>
              <a:gd name="T1" fmla="*/ 0 h 6858000"/>
              <a:gd name="T2" fmla="*/ 486681 w 1254127"/>
              <a:gd name="T3" fmla="*/ 0 h 6858000"/>
              <a:gd name="T4" fmla="*/ 1671637 w 1254127"/>
              <a:gd name="T5" fmla="*/ 4337050 h 6858000"/>
              <a:gd name="T6" fmla="*/ 825240 w 1254127"/>
              <a:gd name="T7" fmla="*/ 6858000 h 6858000"/>
              <a:gd name="T8" fmla="*/ 342791 w 1254127"/>
              <a:gd name="T9" fmla="*/ 6858000 h 6858000"/>
              <a:gd name="T10" fmla="*/ 1189188 w 1254127"/>
              <a:gd name="T11" fmla="*/ 4337050 h 6858000"/>
              <a:gd name="T12" fmla="*/ 0 w 1254127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7">
            <a:extLst/>
          </p:cNvPr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895645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13EB-256E-4E16-B3BA-3F82AF402E4F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35C5-BC00-42A4-8A14-18084E34656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4781824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/>
          </p:cNvPr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/>
          <p:nvPr/>
        </p:nvSpPr>
        <p:spPr bwMode="invGray"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>
            <a:extLst/>
          </p:cNvPr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1">
            <a:extLst/>
          </p:cNvPr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5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4" name="Date Placeholder 4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3349-7A1A-4602-9675-4F1615F7BE72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15" name="Slide Number Placeholder 6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3134B-7247-496A-AA30-6B2DB964D7E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508271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C2E0-BAC2-4F0C-9DE5-EA88C9E3D56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13DF-9847-47F9-B4E4-79E16701133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428658038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3410-293A-4CDF-A125-B16E63E93148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F63EED-A24B-411A-AE04-301EB792965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423558498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9BDE-34A6-42EE-B2F2-4457F08385A5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4C01-F1DD-4289-A25E-2720E76469D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9153418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ADC1-CF41-46A4-9FE8-569FDCE4A682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0E1-0308-4EF8-8252-FAE495E46F4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28023217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5448300 w 4238622"/>
              <a:gd name="T3" fmla="*/ 0 h 6858000"/>
              <a:gd name="T4" fmla="*/ 5649384 w 4238622"/>
              <a:gd name="T5" fmla="*/ 0 h 6858000"/>
              <a:gd name="T6" fmla="*/ 5651500 w 4238622"/>
              <a:gd name="T7" fmla="*/ 0 h 6858000"/>
              <a:gd name="T8" fmla="*/ 5651500 w 4238622"/>
              <a:gd name="T9" fmla="*/ 6858000 h 6858000"/>
              <a:gd name="T10" fmla="*/ 5649384 w 4238622"/>
              <a:gd name="T11" fmla="*/ 6858000 h 6858000"/>
              <a:gd name="T12" fmla="*/ 5448300 w 4238622"/>
              <a:gd name="T13" fmla="*/ 6858000 h 6858000"/>
              <a:gd name="T14" fmla="*/ 338667 w 4238622"/>
              <a:gd name="T15" fmla="*/ 6858000 h 6858000"/>
              <a:gd name="T16" fmla="*/ 1189568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Freeform 6">
            <a:extLst/>
          </p:cNvPr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>
            <a:extLst/>
          </p:cNvPr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811209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>
              <a:gd name="T0" fmla="*/ 0 w 1927224"/>
              <a:gd name="T1" fmla="*/ 0 h 6858000"/>
              <a:gd name="T2" fmla="*/ 2570162 w 1927224"/>
              <a:gd name="T3" fmla="*/ 0 h 6858000"/>
              <a:gd name="T4" fmla="*/ 2570162 w 1927224"/>
              <a:gd name="T5" fmla="*/ 6858000 h 6858000"/>
              <a:gd name="T6" fmla="*/ 338737 w 1927224"/>
              <a:gd name="T7" fmla="*/ 6858000 h 6858000"/>
              <a:gd name="T8" fmla="*/ 1189812 w 1927224"/>
              <a:gd name="T9" fmla="*/ 4337050 h 6858000"/>
              <a:gd name="T10" fmla="*/ 0 w 1927224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Freeform 6">
            <a:extLst/>
          </p:cNvPr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>
            <a:extLst/>
          </p:cNvPr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>
            <a:extLst/>
          </p:cNvPr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04899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4148-286F-4510-96B5-CA42F1C29256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F7DC-592B-43F0-9ABB-8B66A0EA4F7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305228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8B93-3392-4262-8BF6-7E379AB400C4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82CE-8B49-4705-9C4E-ADCAE88E1D6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7758802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A469-6186-423F-B82B-42F868164436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08F5-602F-4FFA-A6B8-9C071A90827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0168110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3" name="Date Placeholder 1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E73C-C114-4FEA-983F-0E784D61244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9DE10-0D17-493D-8F39-EBC30967D97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7413565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4039-2675-4A74-9D3D-3D9CC26FCE58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DE2B-7A54-454F-AAD1-57CDD103244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0923609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/>
          </p:cNvPr>
          <p:cNvSpPr/>
          <p:nvPr userDrawn="1"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077D1-3FB8-4491-A17D-FF3F76375437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2AE8EAFE-FE1B-41E6-97F9-C12B83AA9D3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85" r:id="rId4"/>
    <p:sldLayoutId id="2147483676" r:id="rId5"/>
    <p:sldLayoutId id="2147483677" r:id="rId6"/>
    <p:sldLayoutId id="2147483678" r:id="rId7"/>
    <p:sldLayoutId id="2147483686" r:id="rId8"/>
    <p:sldLayoutId id="2147483679" r:id="rId9"/>
    <p:sldLayoutId id="2147483680" r:id="rId10"/>
    <p:sldLayoutId id="2147483687" r:id="rId11"/>
    <p:sldLayoutId id="2147483681" r:id="rId12"/>
    <p:sldLayoutId id="2147483688" r:id="rId13"/>
    <p:sldLayoutId id="214748368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068388" y="2000250"/>
            <a:ext cx="5121275" cy="2001838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Περιφέρεια Αττικής</a:t>
            </a:r>
            <a:endParaRPr lang="en-US" altLang="el-GR" b="1" smtClean="0"/>
          </a:p>
        </p:txBody>
      </p:sp>
      <p:pic>
        <p:nvPicPr>
          <p:cNvPr id="10243" name="Picture Placeholder 4" descr="City street with motion blur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" b="14"/>
          <a:stretch>
            <a:fillRect/>
          </a:stretch>
        </p:blipFill>
        <p:spPr>
          <a:xfrm>
            <a:off x="6743700" y="0"/>
            <a:ext cx="5448300" cy="6858000"/>
          </a:xfrm>
          <a:prstGeom prst="rect">
            <a:avLst/>
          </a:prstGeom>
        </p:spPr>
      </p:pic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833438" y="4186238"/>
            <a:ext cx="5121275" cy="1600200"/>
          </a:xfrm>
        </p:spPr>
        <p:txBody>
          <a:bodyPr/>
          <a:lstStyle/>
          <a:p>
            <a:pPr algn="ctr" eaLnBrk="1" hangingPunct="1"/>
            <a:r>
              <a:rPr lang="el-GR" altLang="el-GR" smtClean="0"/>
              <a:t>Κέντρο Διαχείρισης Κυκλοφορίας ΔΙΔΙΜΥ</a:t>
            </a:r>
          </a:p>
          <a:p>
            <a:pPr algn="ctr" eaLnBrk="1" hangingPunct="1"/>
            <a:r>
              <a:rPr lang="el-GR" altLang="el-GR" i="1" smtClean="0"/>
              <a:t>Κυκλοφοριακά Στοιχεία</a:t>
            </a:r>
            <a:endParaRPr lang="en-US" altLang="el-GR" i="1" smtClean="0"/>
          </a:p>
        </p:txBody>
      </p:sp>
      <p:pic>
        <p:nvPicPr>
          <p:cNvPr id="10245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29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199" y="255588"/>
            <a:ext cx="10834255" cy="797357"/>
          </a:xfrm>
        </p:spPr>
        <p:txBody>
          <a:bodyPr/>
          <a:lstStyle/>
          <a:p>
            <a:r>
              <a:rPr lang="el-GR" altLang="el-GR" sz="2400" dirty="0"/>
              <a:t>Σύγκριση μέσου ωριαίου αριθμού οχημάτων σε 13 οδικές αρτηρίες</a:t>
            </a:r>
            <a:r>
              <a:rPr lang="el-GR" altLang="el-GR" sz="2400" dirty="0">
                <a:latin typeface="Arial" panose="020B0604020202020204" pitchFamily="34" charset="0"/>
              </a:rPr>
              <a:t> </a:t>
            </a:r>
            <a:r>
              <a:rPr lang="el-GR" altLang="el-GR" sz="2400" dirty="0"/>
              <a:t>μεταξύ τρέχουσας και αντίστοιχης περσινής εβδομάδας (+ ποσοστά μείωσης/αύξησης)</a:t>
            </a:r>
            <a:endParaRPr lang="en-US" sz="2400" dirty="0"/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757400"/>
              </p:ext>
            </p:extLst>
          </p:nvPr>
        </p:nvGraphicFramePr>
        <p:xfrm>
          <a:off x="1099127" y="1754909"/>
          <a:ext cx="10141528" cy="466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53727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-1"/>
            <a:ext cx="9601200" cy="1357745"/>
          </a:xfrm>
        </p:spPr>
        <p:txBody>
          <a:bodyPr/>
          <a:lstStyle/>
          <a:p>
            <a:pPr algn="ctr"/>
            <a:r>
              <a:rPr lang="el-GR" sz="2400" dirty="0"/>
              <a:t>Κατανομή κυκλοφορίας από 7π.μ. έως 7μ.μ. ανά ημέρα εβδομάδας για 3 σημαντικούς </a:t>
            </a:r>
            <a:r>
              <a:rPr lang="el-GR" sz="2400" dirty="0" smtClean="0"/>
              <a:t>άξονες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Λ. Κηφισού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4798110"/>
              </p:ext>
            </p:extLst>
          </p:nvPr>
        </p:nvGraphicFramePr>
        <p:xfrm>
          <a:off x="1278712" y="1588407"/>
          <a:ext cx="4479911" cy="156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3610107"/>
              </p:ext>
            </p:extLst>
          </p:nvPr>
        </p:nvGraphicFramePr>
        <p:xfrm>
          <a:off x="6219148" y="1575124"/>
          <a:ext cx="4677452" cy="157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3909992"/>
              </p:ext>
            </p:extLst>
          </p:nvPr>
        </p:nvGraphicFramePr>
        <p:xfrm>
          <a:off x="1285449" y="3250434"/>
          <a:ext cx="4473174" cy="157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3718999"/>
              </p:ext>
            </p:extLst>
          </p:nvPr>
        </p:nvGraphicFramePr>
        <p:xfrm>
          <a:off x="6095999" y="3259115"/>
          <a:ext cx="4571499" cy="156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0880480"/>
              </p:ext>
            </p:extLst>
          </p:nvPr>
        </p:nvGraphicFramePr>
        <p:xfrm>
          <a:off x="3411200" y="4904210"/>
          <a:ext cx="5234036" cy="160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128445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-1"/>
            <a:ext cx="9601200" cy="1357745"/>
          </a:xfrm>
        </p:spPr>
        <p:txBody>
          <a:bodyPr/>
          <a:lstStyle/>
          <a:p>
            <a:pPr algn="ctr"/>
            <a:r>
              <a:rPr lang="el-GR" sz="2400" dirty="0"/>
              <a:t>Κατανομή κυκλοφορίας από 7π.μ. έως 7μ.μ. ανά ημέρα εβδομάδας για 3 σημαντικούς άξονες</a:t>
            </a:r>
            <a:br>
              <a:rPr lang="el-GR" sz="2400" dirty="0"/>
            </a:br>
            <a:r>
              <a:rPr lang="el-GR" sz="2400" dirty="0" err="1"/>
              <a:t>Βασ</a:t>
            </a:r>
            <a:r>
              <a:rPr lang="el-GR" sz="2400" dirty="0"/>
              <a:t>. Σοφίας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60752" y="2504226"/>
            <a:ext cx="8861810" cy="363843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1401"/>
              </p:ext>
            </p:extLst>
          </p:nvPr>
        </p:nvGraphicFramePr>
        <p:xfrm>
          <a:off x="573699" y="1521369"/>
          <a:ext cx="5337574" cy="157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4459966"/>
              </p:ext>
            </p:extLst>
          </p:nvPr>
        </p:nvGraphicFramePr>
        <p:xfrm>
          <a:off x="6428509" y="1507936"/>
          <a:ext cx="5262848" cy="158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6483037"/>
              </p:ext>
            </p:extLst>
          </p:nvPr>
        </p:nvGraphicFramePr>
        <p:xfrm>
          <a:off x="573699" y="3162700"/>
          <a:ext cx="5330242" cy="159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7141430"/>
              </p:ext>
            </p:extLst>
          </p:nvPr>
        </p:nvGraphicFramePr>
        <p:xfrm>
          <a:off x="6422130" y="3162700"/>
          <a:ext cx="5239070" cy="157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3609800"/>
              </p:ext>
            </p:extLst>
          </p:nvPr>
        </p:nvGraphicFramePr>
        <p:xfrm>
          <a:off x="3358717" y="4810747"/>
          <a:ext cx="5474565" cy="186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593015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-1"/>
            <a:ext cx="9601200" cy="1357745"/>
          </a:xfrm>
        </p:spPr>
        <p:txBody>
          <a:bodyPr/>
          <a:lstStyle/>
          <a:p>
            <a:pPr algn="ctr"/>
            <a:r>
              <a:rPr lang="el-GR" sz="2400" dirty="0"/>
              <a:t>Κατανομή κυκλοφορίας από 7π.μ. έως 7μ.μ. ανά ημέρα εβδομάδας για 3 σημαντικούς άξονες</a:t>
            </a:r>
            <a:br>
              <a:rPr lang="el-GR" sz="2400" dirty="0"/>
            </a:br>
            <a:r>
              <a:rPr lang="el-GR" sz="2400" dirty="0"/>
              <a:t>Λ. Αλεξάνδρας</a:t>
            </a:r>
            <a:endParaRPr lang="en-US" sz="2400" dirty="0"/>
          </a:p>
        </p:txBody>
      </p:sp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2167829"/>
              </p:ext>
            </p:extLst>
          </p:nvPr>
        </p:nvGraphicFramePr>
        <p:xfrm>
          <a:off x="472498" y="1606087"/>
          <a:ext cx="5401829" cy="166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5391721"/>
              </p:ext>
            </p:extLst>
          </p:nvPr>
        </p:nvGraphicFramePr>
        <p:xfrm>
          <a:off x="6236568" y="1598811"/>
          <a:ext cx="5382778" cy="16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069677"/>
              </p:ext>
            </p:extLst>
          </p:nvPr>
        </p:nvGraphicFramePr>
        <p:xfrm>
          <a:off x="472498" y="3321363"/>
          <a:ext cx="5401829" cy="168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226244"/>
              </p:ext>
            </p:extLst>
          </p:nvPr>
        </p:nvGraphicFramePr>
        <p:xfrm>
          <a:off x="6236568" y="3333137"/>
          <a:ext cx="5382778" cy="166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1930254"/>
              </p:ext>
            </p:extLst>
          </p:nvPr>
        </p:nvGraphicFramePr>
        <p:xfrm>
          <a:off x="2931103" y="5067633"/>
          <a:ext cx="6037984" cy="165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564967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500" dirty="0"/>
              <a:t>Σημαντικές διαφοροποιήσεις στην κυκλοφορία μεταξύ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l-GR" sz="2500" dirty="0" smtClean="0">
                <a:solidFill>
                  <a:srgbClr val="FF0000"/>
                </a:solidFill>
              </a:rPr>
              <a:t>Ιανουαρίου</a:t>
            </a:r>
            <a:r>
              <a:rPr lang="el-GR" sz="2500" dirty="0" smtClean="0"/>
              <a:t> 2020 και </a:t>
            </a:r>
            <a:r>
              <a:rPr lang="el-GR" sz="2500" dirty="0" smtClean="0">
                <a:solidFill>
                  <a:srgbClr val="FF0000"/>
                </a:solidFill>
              </a:rPr>
              <a:t>Ιανουαρίου</a:t>
            </a:r>
            <a:r>
              <a:rPr lang="el-GR" sz="2500" dirty="0" smtClean="0"/>
              <a:t> 2021</a:t>
            </a:r>
            <a:endParaRPr lang="en-US" sz="2500" dirty="0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99505" y="2327563"/>
            <a:ext cx="6159731" cy="4363230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l-GR" altLang="en-US" sz="3300" b="1" dirty="0" smtClean="0">
                <a:solidFill>
                  <a:srgbClr val="FF0000"/>
                </a:solidFill>
              </a:rPr>
              <a:t>0,3 %</a:t>
            </a:r>
            <a:r>
              <a:rPr lang="el-GR" altLang="en-US" sz="3300" b="1" dirty="0" smtClean="0"/>
              <a:t> </a:t>
            </a:r>
            <a:r>
              <a:rPr lang="el-GR" altLang="en-US" sz="1900" dirty="0" smtClean="0">
                <a:solidFill>
                  <a:srgbClr val="FF0000"/>
                </a:solidFill>
              </a:rPr>
              <a:t>αύξηση</a:t>
            </a:r>
            <a:r>
              <a:rPr lang="el-GR" altLang="en-US" sz="1900" dirty="0" smtClean="0"/>
              <a:t> της κυκλοφορίας μεταξύ </a:t>
            </a:r>
            <a:r>
              <a:rPr lang="en-US" altLang="en-US" sz="1900" dirty="0" smtClean="0">
                <a:solidFill>
                  <a:srgbClr val="FF0000"/>
                </a:solidFill>
              </a:rPr>
              <a:t>4</a:t>
            </a:r>
            <a:r>
              <a:rPr lang="el-GR" altLang="en-US" sz="1900" baseline="30000" dirty="0" smtClean="0">
                <a:solidFill>
                  <a:srgbClr val="FF0000"/>
                </a:solidFill>
              </a:rPr>
              <a:t>ης</a:t>
            </a:r>
            <a:r>
              <a:rPr lang="el-GR" altLang="en-US" sz="1900" dirty="0" smtClean="0">
                <a:solidFill>
                  <a:srgbClr val="FF0000"/>
                </a:solidFill>
              </a:rPr>
              <a:t> </a:t>
            </a:r>
            <a:r>
              <a:rPr lang="el-GR" altLang="en-US" sz="1900" dirty="0" smtClean="0"/>
              <a:t>εβδομάδας </a:t>
            </a:r>
            <a:r>
              <a:rPr lang="el-GR" altLang="en-US" sz="1900" dirty="0" smtClean="0">
                <a:solidFill>
                  <a:srgbClr val="FF0000"/>
                </a:solidFill>
              </a:rPr>
              <a:t>Ιανουαρίου</a:t>
            </a:r>
            <a:r>
              <a:rPr lang="el-GR" altLang="en-US" sz="1900" dirty="0" smtClean="0"/>
              <a:t> 2021 και </a:t>
            </a:r>
            <a:r>
              <a:rPr lang="el-GR" altLang="en-US" sz="1900" dirty="0" smtClean="0">
                <a:solidFill>
                  <a:srgbClr val="FF0000"/>
                </a:solidFill>
              </a:rPr>
              <a:t>3</a:t>
            </a:r>
            <a:r>
              <a:rPr lang="el-GR" altLang="en-US" sz="1900" baseline="30000" dirty="0" smtClean="0">
                <a:solidFill>
                  <a:srgbClr val="FF0000"/>
                </a:solidFill>
              </a:rPr>
              <a:t>ης</a:t>
            </a:r>
            <a:r>
              <a:rPr lang="el-GR" altLang="en-US" sz="1900" dirty="0" smtClean="0"/>
              <a:t> εβδομάδας </a:t>
            </a:r>
            <a:r>
              <a:rPr lang="el-GR" altLang="en-US" sz="1900" dirty="0" smtClean="0">
                <a:solidFill>
                  <a:srgbClr val="FF0000"/>
                </a:solidFill>
              </a:rPr>
              <a:t>Ιανουαρίου</a:t>
            </a:r>
            <a:r>
              <a:rPr lang="el-GR" altLang="en-US" sz="1900" dirty="0" smtClean="0"/>
              <a:t> 2021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l-GR" altLang="en-US" sz="3300" b="1" dirty="0" smtClean="0">
                <a:solidFill>
                  <a:srgbClr val="FF0000"/>
                </a:solidFill>
              </a:rPr>
              <a:t>0,5 % </a:t>
            </a:r>
            <a:r>
              <a:rPr lang="el-GR" altLang="en-US" sz="1900" dirty="0">
                <a:solidFill>
                  <a:srgbClr val="FF0000"/>
                </a:solidFill>
              </a:rPr>
              <a:t>αύξηση</a:t>
            </a:r>
            <a:r>
              <a:rPr lang="el-GR" altLang="en-US" sz="1900" dirty="0" smtClean="0"/>
              <a:t> της κυκλοφορίας μεταξύ </a:t>
            </a:r>
            <a:r>
              <a:rPr lang="en-US" altLang="en-US" sz="1900" dirty="0">
                <a:solidFill>
                  <a:srgbClr val="FF0000"/>
                </a:solidFill>
              </a:rPr>
              <a:t>4</a:t>
            </a:r>
            <a:r>
              <a:rPr lang="el-GR" altLang="en-US" sz="1900" baseline="30000" dirty="0">
                <a:solidFill>
                  <a:srgbClr val="FF0000"/>
                </a:solidFill>
              </a:rPr>
              <a:t>ης</a:t>
            </a:r>
            <a:r>
              <a:rPr lang="el-GR" altLang="en-US" sz="1900" dirty="0">
                <a:solidFill>
                  <a:srgbClr val="FF0000"/>
                </a:solidFill>
              </a:rPr>
              <a:t> </a:t>
            </a:r>
            <a:r>
              <a:rPr lang="el-GR" altLang="en-US" sz="1900" dirty="0"/>
              <a:t>εβδομάδας </a:t>
            </a:r>
            <a:r>
              <a:rPr lang="el-GR" altLang="en-US" sz="1900" dirty="0">
                <a:solidFill>
                  <a:srgbClr val="FF0000"/>
                </a:solidFill>
              </a:rPr>
              <a:t>Ιανουαρίου</a:t>
            </a:r>
            <a:r>
              <a:rPr lang="el-GR" altLang="en-US" sz="1900" dirty="0"/>
              <a:t> 2021 </a:t>
            </a:r>
            <a:r>
              <a:rPr lang="el-GR" altLang="en-US" sz="1900" dirty="0" smtClean="0"/>
              <a:t>και </a:t>
            </a:r>
            <a:r>
              <a:rPr lang="en-US" altLang="en-US" sz="1900" dirty="0" smtClean="0">
                <a:solidFill>
                  <a:srgbClr val="FF0000"/>
                </a:solidFill>
              </a:rPr>
              <a:t>4</a:t>
            </a:r>
            <a:r>
              <a:rPr lang="el-GR" altLang="en-US" sz="1900" baseline="30000" dirty="0">
                <a:solidFill>
                  <a:srgbClr val="FF0000"/>
                </a:solidFill>
              </a:rPr>
              <a:t>ης</a:t>
            </a:r>
            <a:r>
              <a:rPr lang="el-GR" altLang="en-US" sz="1900" dirty="0">
                <a:solidFill>
                  <a:srgbClr val="FF0000"/>
                </a:solidFill>
              </a:rPr>
              <a:t> </a:t>
            </a:r>
            <a:r>
              <a:rPr lang="el-GR" altLang="en-US" sz="1900" dirty="0"/>
              <a:t>εβδομάδας </a:t>
            </a:r>
            <a:r>
              <a:rPr lang="el-GR" altLang="en-US" sz="1900" dirty="0">
                <a:solidFill>
                  <a:srgbClr val="FF0000"/>
                </a:solidFill>
              </a:rPr>
              <a:t>Ιανουαρίου</a:t>
            </a:r>
            <a:r>
              <a:rPr lang="el-GR" altLang="en-US" sz="1900" dirty="0"/>
              <a:t> </a:t>
            </a:r>
            <a:r>
              <a:rPr lang="el-GR" altLang="en-US" sz="1900" dirty="0" smtClean="0"/>
              <a:t>2020 </a:t>
            </a:r>
          </a:p>
        </p:txBody>
      </p:sp>
      <p:pic>
        <p:nvPicPr>
          <p:cNvPr id="4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475" y="2589213"/>
            <a:ext cx="5422900" cy="336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8901113" y="6386513"/>
            <a:ext cx="34147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i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*Οι μετρήσεις αφορούν βασικούς άξονες του πρωτεύοντος αστικού οδικού δικτύου Αττικής (ΠΑΟΔ)  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500" dirty="0"/>
              <a:t>Σύγκριση ημερήσιου αριθμού οχημάτων</a:t>
            </a:r>
            <a:r>
              <a:rPr lang="el-GR" altLang="el-GR" sz="2500" dirty="0">
                <a:latin typeface="Arial" panose="020B0604020202020204" pitchFamily="34" charset="0"/>
              </a:rPr>
              <a:t> </a:t>
            </a:r>
            <a:r>
              <a:rPr lang="el-GR" altLang="el-GR" sz="2500" dirty="0"/>
              <a:t>σε </a:t>
            </a:r>
            <a:r>
              <a:rPr lang="en-US" altLang="el-GR" sz="2500" dirty="0"/>
              <a:t/>
            </a:r>
            <a:br>
              <a:rPr lang="en-US" altLang="el-GR" sz="2500" dirty="0"/>
            </a:br>
            <a:r>
              <a:rPr lang="el-GR" altLang="el-GR" sz="2500" dirty="0" smtClean="0"/>
              <a:t>13 </a:t>
            </a:r>
            <a:r>
              <a:rPr lang="el-GR" altLang="el-GR" sz="2500" dirty="0"/>
              <a:t>οδικές αρτηρίες </a:t>
            </a:r>
            <a:r>
              <a:rPr lang="el-GR" altLang="el-GR" sz="2000" i="1" dirty="0"/>
              <a:t>(07:00-19:00)</a:t>
            </a:r>
            <a:endParaRPr lang="en-US" altLang="el-GR" sz="2500" i="1" dirty="0"/>
          </a:p>
        </p:txBody>
      </p:sp>
      <p:pic>
        <p:nvPicPr>
          <p:cNvPr id="13316" name="Picture 7" descr="A picture containing text, person, indoor,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257425"/>
            <a:ext cx="50069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4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900" y="1990725"/>
            <a:ext cx="5373688" cy="4030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987829" y="1990725"/>
            <a:ext cx="45720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Αυξημένη κίνηση παρατηρήθηκε  σε 13 κεντρικούς οδικούς άξονες από το Κέντρο Διαχείρισης Κυκλοφορίας της Περιφέρειας Αττικής</a:t>
            </a:r>
          </a:p>
          <a:p>
            <a:pPr marL="0" indent="0" algn="ctr">
              <a:buNone/>
            </a:pPr>
            <a:r>
              <a:rPr lang="el-GR" dirty="0"/>
              <a:t>Επιβεβαιώθηκε                         από τα στοιχεία που κατέγραψαν οι 1000 αισθητήρες μέτρησης κυκλοφοριακού φόρτου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300" dirty="0"/>
              <a:t>Σύγκριση μέσου ωριαίου αριθμού οχημάτων σε </a:t>
            </a:r>
            <a:r>
              <a:rPr lang="el-GR" altLang="el-GR" sz="2300" dirty="0" smtClean="0"/>
              <a:t>13 </a:t>
            </a:r>
            <a:r>
              <a:rPr lang="el-GR" altLang="el-GR" sz="2300" dirty="0"/>
              <a:t>οδικές αρτηρίες</a:t>
            </a:r>
            <a:r>
              <a:rPr lang="el-GR" altLang="el-GR" sz="2300" dirty="0">
                <a:latin typeface="Arial" panose="020B0604020202020204" pitchFamily="34" charset="0"/>
              </a:rPr>
              <a:t> </a:t>
            </a:r>
            <a:r>
              <a:rPr lang="el-GR" altLang="el-GR" sz="2300" dirty="0"/>
              <a:t>μεταξύ </a:t>
            </a:r>
            <a:r>
              <a:rPr lang="el-GR" altLang="el-GR" sz="2300" dirty="0" smtClean="0"/>
              <a:t>τρέχουσας εβδομάδας – προηγούμενης και αντίστοιχης περσινής </a:t>
            </a:r>
            <a:r>
              <a:rPr lang="el-GR" altLang="el-GR" sz="2000" i="1" dirty="0" smtClean="0"/>
              <a:t>(07:00-19:00 </a:t>
            </a:r>
            <a:r>
              <a:rPr lang="el-GR" altLang="el-GR" sz="2000" i="1" dirty="0"/>
              <a:t>– εξαιρούνται Σάββατα, Κυριακές και αργίες</a:t>
            </a:r>
            <a:r>
              <a:rPr lang="el-GR" altLang="el-GR" sz="2000" i="1" dirty="0" smtClean="0"/>
              <a:t>)</a:t>
            </a:r>
            <a:br>
              <a:rPr lang="el-GR" altLang="el-GR" sz="2000" i="1" dirty="0" smtClean="0"/>
            </a:br>
            <a:r>
              <a:rPr lang="el-GR" altLang="el-GR" sz="2000" b="1" i="1" dirty="0" err="1" smtClean="0"/>
              <a:t>Λεωφ</a:t>
            </a:r>
            <a:r>
              <a:rPr lang="el-GR" altLang="el-GR" sz="2000" b="1" i="1" dirty="0" smtClean="0"/>
              <a:t>. Κηφισού</a:t>
            </a:r>
            <a:endParaRPr lang="en-US" altLang="el-GR" sz="2000" b="1" i="1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7706028"/>
              </p:ext>
            </p:extLst>
          </p:nvPr>
        </p:nvGraphicFramePr>
        <p:xfrm>
          <a:off x="1275253" y="2013528"/>
          <a:ext cx="10742122" cy="462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300" dirty="0"/>
              <a:t>Σύγκριση μέσου ωριαίου αριθμού οχημάτων σε </a:t>
            </a:r>
            <a:r>
              <a:rPr lang="el-GR" altLang="el-GR" sz="2300" dirty="0" smtClean="0"/>
              <a:t>13 </a:t>
            </a:r>
            <a:r>
              <a:rPr lang="el-GR" altLang="el-GR" sz="2300" dirty="0"/>
              <a:t>οδικές αρτηρίες</a:t>
            </a:r>
            <a:r>
              <a:rPr lang="el-GR" altLang="el-GR" sz="2300" dirty="0">
                <a:latin typeface="Arial" panose="020B0604020202020204" pitchFamily="34" charset="0"/>
              </a:rPr>
              <a:t> </a:t>
            </a:r>
            <a:r>
              <a:rPr lang="el-GR" altLang="el-GR" sz="2300" dirty="0"/>
              <a:t>μεταξύ </a:t>
            </a:r>
            <a:r>
              <a:rPr lang="el-GR" altLang="el-GR" sz="2300" dirty="0" smtClean="0"/>
              <a:t>τρέχουσας εβδομάδας – προηγούμενης και αντίστοιχης περσινής </a:t>
            </a:r>
            <a:r>
              <a:rPr lang="el-GR" altLang="el-GR" sz="2000" i="1" dirty="0" smtClean="0"/>
              <a:t>(07:00-19:00 </a:t>
            </a:r>
            <a:r>
              <a:rPr lang="el-GR" altLang="el-GR" sz="2000" i="1" dirty="0"/>
              <a:t>– εξαιρούνται Σάββατα, Κυριακές και αργίες</a:t>
            </a:r>
            <a:r>
              <a:rPr lang="el-GR" altLang="el-GR" sz="2000" i="1" dirty="0" smtClean="0"/>
              <a:t>)                     </a:t>
            </a:r>
            <a:r>
              <a:rPr lang="el-GR" altLang="el-GR" sz="2000" b="1" i="1" dirty="0" err="1" smtClean="0"/>
              <a:t>Λεωφ</a:t>
            </a:r>
            <a:r>
              <a:rPr lang="el-GR" altLang="el-GR" sz="2000" b="1" i="1" dirty="0" smtClean="0"/>
              <a:t>. </a:t>
            </a:r>
            <a:r>
              <a:rPr lang="el-GR" altLang="el-GR" sz="2000" b="1" i="1" dirty="0" err="1" smtClean="0"/>
              <a:t>Ποσειδώνος</a:t>
            </a:r>
            <a:endParaRPr lang="en-US" altLang="el-GR" sz="2000" b="1" i="1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3119555"/>
              </p:ext>
            </p:extLst>
          </p:nvPr>
        </p:nvGraphicFramePr>
        <p:xfrm>
          <a:off x="1152611" y="1958110"/>
          <a:ext cx="10559098" cy="441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356508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300" dirty="0"/>
              <a:t>Σύγκριση μέσου ωριαίου αριθμού οχημάτων σε 13 οδικές αρτηρίες</a:t>
            </a:r>
            <a:r>
              <a:rPr lang="el-GR" altLang="el-GR" sz="2300" dirty="0">
                <a:latin typeface="Arial" panose="020B0604020202020204" pitchFamily="34" charset="0"/>
              </a:rPr>
              <a:t> </a:t>
            </a:r>
            <a:r>
              <a:rPr lang="el-GR" altLang="el-GR" sz="2300" dirty="0"/>
              <a:t>μεταξύ τρέχουσας εβδομάδας – προηγούμενης και αντίστοιχης περσινής </a:t>
            </a:r>
            <a:r>
              <a:rPr lang="el-GR" altLang="el-GR" sz="2000" i="1" dirty="0"/>
              <a:t>(07:00-19:00 – εξαιρούνται Σάββατα, Κυριακές και αργίες</a:t>
            </a:r>
            <a:r>
              <a:rPr lang="el-GR" altLang="el-GR" sz="2000" i="1" dirty="0" smtClean="0"/>
              <a:t>)</a:t>
            </a:r>
            <a:br>
              <a:rPr lang="el-GR" altLang="el-GR" sz="2000" i="1" dirty="0" smtClean="0"/>
            </a:br>
            <a:r>
              <a:rPr lang="el-GR" altLang="el-GR" sz="2000" i="1" dirty="0" err="1" smtClean="0"/>
              <a:t>Λεωφ</a:t>
            </a:r>
            <a:r>
              <a:rPr lang="el-GR" altLang="el-GR" sz="2000" i="1" dirty="0" smtClean="0"/>
              <a:t>. Μεσογείων</a:t>
            </a:r>
            <a:endParaRPr lang="en-US" altLang="el-GR" sz="2000" i="1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5070440"/>
              </p:ext>
            </p:extLst>
          </p:nvPr>
        </p:nvGraphicFramePr>
        <p:xfrm>
          <a:off x="1436456" y="2170545"/>
          <a:ext cx="10053580" cy="422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300" dirty="0"/>
              <a:t>Σύγκριση μέσου ωριαίου αριθμού οχημάτων σε 13 οδικές αρτηρίες</a:t>
            </a:r>
            <a:r>
              <a:rPr lang="el-GR" altLang="el-GR" sz="2300" dirty="0">
                <a:latin typeface="Arial" panose="020B0604020202020204" pitchFamily="34" charset="0"/>
              </a:rPr>
              <a:t> </a:t>
            </a:r>
            <a:r>
              <a:rPr lang="el-GR" altLang="el-GR" sz="2300" dirty="0"/>
              <a:t>μεταξύ τρέχουσας εβδομάδας – προηγούμενης και αντίστοιχης περσινής </a:t>
            </a:r>
            <a:r>
              <a:rPr lang="el-GR" altLang="el-GR" sz="2000" i="1" dirty="0"/>
              <a:t>(07:00-19:00 – εξαιρούνται Σάββατα, Κυριακές και αργίες</a:t>
            </a:r>
            <a:r>
              <a:rPr lang="el-GR" altLang="el-GR" sz="2000" i="1" dirty="0" smtClean="0"/>
              <a:t>)</a:t>
            </a:r>
            <a:br>
              <a:rPr lang="el-GR" altLang="el-GR" sz="2000" i="1" dirty="0" smtClean="0"/>
            </a:br>
            <a:r>
              <a:rPr lang="el-GR" altLang="el-GR" sz="2000" i="1" dirty="0" err="1" smtClean="0"/>
              <a:t>Λεωφ</a:t>
            </a:r>
            <a:r>
              <a:rPr lang="el-GR" altLang="el-GR" sz="2000" i="1" dirty="0" smtClean="0"/>
              <a:t>. Αλεξάνδρας</a:t>
            </a:r>
            <a:endParaRPr lang="en-US" altLang="el-GR" sz="2000" i="1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8107074"/>
              </p:ext>
            </p:extLst>
          </p:nvPr>
        </p:nvGraphicFramePr>
        <p:xfrm>
          <a:off x="1297910" y="1902692"/>
          <a:ext cx="10210599" cy="441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30595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100" y="255588"/>
            <a:ext cx="11725275" cy="10366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2300" dirty="0"/>
              <a:t>Σύγκριση μέσου ωριαίου αριθμού οχημάτων σε 13 οδικές αρτηρίες</a:t>
            </a:r>
            <a:r>
              <a:rPr lang="el-GR" altLang="el-GR" sz="2300" dirty="0">
                <a:latin typeface="Arial" panose="020B0604020202020204" pitchFamily="34" charset="0"/>
              </a:rPr>
              <a:t> </a:t>
            </a:r>
            <a:r>
              <a:rPr lang="el-GR" altLang="el-GR" sz="2300" dirty="0"/>
              <a:t>μεταξύ τρέχουσας εβδομάδας – προηγούμενης και αντίστοιχης περσινής </a:t>
            </a:r>
            <a:r>
              <a:rPr lang="el-GR" altLang="el-GR" sz="2000" i="1" dirty="0"/>
              <a:t>(07:00-19:00 – εξαιρούνται Σάββατα, Κυριακές και αργίες</a:t>
            </a:r>
            <a:r>
              <a:rPr lang="el-GR" altLang="el-GR" sz="2000" i="1" dirty="0" smtClean="0"/>
              <a:t>)</a:t>
            </a:r>
            <a:br>
              <a:rPr lang="el-GR" altLang="el-GR" sz="2000" i="1" dirty="0" smtClean="0"/>
            </a:br>
            <a:r>
              <a:rPr lang="el-GR" altLang="el-GR" sz="2000" i="1" dirty="0" err="1" smtClean="0"/>
              <a:t>Βασ</a:t>
            </a:r>
            <a:r>
              <a:rPr lang="el-GR" altLang="el-GR" sz="2000" i="1" dirty="0" smtClean="0"/>
              <a:t>. Σοφίας</a:t>
            </a:r>
            <a:endParaRPr lang="en-US" altLang="el-GR" sz="2000" i="1" dirty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5850099"/>
              </p:ext>
            </p:extLst>
          </p:nvPr>
        </p:nvGraphicFramePr>
        <p:xfrm>
          <a:off x="893010" y="2379950"/>
          <a:ext cx="11298989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42714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255588"/>
            <a:ext cx="10185400" cy="797357"/>
          </a:xfrm>
        </p:spPr>
        <p:txBody>
          <a:bodyPr/>
          <a:lstStyle/>
          <a:p>
            <a:r>
              <a:rPr lang="el-GR" altLang="el-GR" sz="2400" dirty="0"/>
              <a:t>Σύγκριση μέσου ωριαίου αριθμού οχημάτων σε 13 οδικές αρτηρίες μεταξύ τρέχουσας και προηγούμενης εβδομάδας (+ ποσοστά μείωσης/αύξησης)</a:t>
            </a:r>
            <a:endParaRPr lang="en-US" sz="2400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2345744"/>
              </p:ext>
            </p:extLst>
          </p:nvPr>
        </p:nvGraphicFramePr>
        <p:xfrm>
          <a:off x="822036" y="1874982"/>
          <a:ext cx="1070494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19793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960</TotalTime>
  <Words>348</Words>
  <Application>Microsoft Office PowerPoint</Application>
  <PresentationFormat>Προσαρμογή</PresentationFormat>
  <Paragraphs>24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Sales Direction 16X9</vt:lpstr>
      <vt:lpstr>Περιφέρεια Αττικής</vt:lpstr>
      <vt:lpstr>Σημαντικές διαφοροποιήσεις στην κυκλοφορία μεταξύ  Ιανουαρίου 2020 και Ιανουαρίου 2021</vt:lpstr>
      <vt:lpstr>Σύγκριση ημερήσιου αριθμού οχημάτων σε  13 οδικές αρτηρίες (07:00-19:00)</vt:lpstr>
      <vt:lpstr>Σύγκριση μέσου ωριαίου αριθμού οχημάτων σε 13 οδικές αρτηρίες μεταξύ τρέχουσας εβδομάδας – προηγούμενης και αντίστοιχης περσινής (07:00-19:00 – εξαιρούνται Σάββατα, Κυριακές και αργίες) Λεωφ. Κηφισού</vt:lpstr>
      <vt:lpstr>Σύγκριση μέσου ωριαίου αριθμού οχημάτων σε 13 οδικές αρτηρίες μεταξύ τρέχουσας εβδομάδας – προηγούμενης και αντίστοιχης περσινής (07:00-19:00 – εξαιρούνται Σάββατα, Κυριακές και αργίες)                     Λεωφ. Ποσειδώνος</vt:lpstr>
      <vt:lpstr>Σύγκριση μέσου ωριαίου αριθμού οχημάτων σε 13 οδικές αρτηρίες μεταξύ τρέχουσας εβδομάδας – προηγούμενης και αντίστοιχης περσινής (07:00-19:00 – εξαιρούνται Σάββατα, Κυριακές και αργίες) Λεωφ. Μεσογείων</vt:lpstr>
      <vt:lpstr>Σύγκριση μέσου ωριαίου αριθμού οχημάτων σε 13 οδικές αρτηρίες μεταξύ τρέχουσας εβδομάδας – προηγούμενης και αντίστοιχης περσινής (07:00-19:00 – εξαιρούνται Σάββατα, Κυριακές και αργίες) Λεωφ. Αλεξάνδρας</vt:lpstr>
      <vt:lpstr>Σύγκριση μέσου ωριαίου αριθμού οχημάτων σε 13 οδικές αρτηρίες μεταξύ τρέχουσας εβδομάδας – προηγούμενης και αντίστοιχης περσινής (07:00-19:00 – εξαιρούνται Σάββατα, Κυριακές και αργίες) Βασ. Σοφίας</vt:lpstr>
      <vt:lpstr>Σύγκριση μέσου ωριαίου αριθμού οχημάτων σε 13 οδικές αρτηρίες μεταξύ τρέχουσας και προηγούμενης εβδομάδας (+ ποσοστά μείωσης/αύξησης)</vt:lpstr>
      <vt:lpstr>Σύγκριση μέσου ωριαίου αριθμού οχημάτων σε 13 οδικές αρτηρίες μεταξύ τρέχουσας και αντίστοιχης περσινής εβδομάδας (+ ποσοστά μείωσης/αύξησης)</vt:lpstr>
      <vt:lpstr>Κατανομή κυκλοφορίας από 7π.μ. έως 7μ.μ. ανά ημέρα εβδομάδας για 3 σημαντικούς άξονες Λ. Κηφισού</vt:lpstr>
      <vt:lpstr>Κατανομή κυκλοφορίας από 7π.μ. έως 7μ.μ. ανά ημέρα εβδομάδας για 3 σημαντικούς άξονες Βασ. Σοφίας</vt:lpstr>
      <vt:lpstr>Κατανομή κυκλοφορίας από 7π.μ. έως 7μ.μ. ανά ημέρα εβδομάδας για 3 σημαντικούς άξονες Λ. Αλεξάνδρας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Περιφέρεια Αττικής</dc:title>
  <dc:creator>Panagiotis Karyotis</dc:creator>
  <cp:lastModifiedBy>USER</cp:lastModifiedBy>
  <cp:revision>55</cp:revision>
  <dcterms:created xsi:type="dcterms:W3CDTF">2020-12-19T11:59:21Z</dcterms:created>
  <dcterms:modified xsi:type="dcterms:W3CDTF">2021-01-30T06:40:59Z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